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diagrams/colors1.xml" ContentType="application/vnd.openxmlformats-officedocument.drawingml.diagramColors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1" r:id="rId9"/>
    <p:sldId id="262" r:id="rId10"/>
    <p:sldId id="267" r:id="rId11"/>
    <p:sldId id="268" r:id="rId12"/>
    <p:sldId id="269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2831"/>
    <a:srgbClr val="9E3A38"/>
    <a:srgbClr val="AB0511"/>
    <a:srgbClr val="B1071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D8E880-2B0A-4F26-BAAC-0FB50ED9E392}" type="doc">
      <dgm:prSet loTypeId="urn:microsoft.com/office/officeart/2005/8/layout/chevron2" loCatId="list" qsTypeId="urn:microsoft.com/office/officeart/2005/8/quickstyle/3d8" qsCatId="3D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30BCB372-8CF8-46FA-AA58-F5D685289258}">
      <dgm:prSet phldrT="[Text]"/>
      <dgm:spPr/>
      <dgm:t>
        <a:bodyPr/>
        <a:lstStyle/>
        <a:p>
          <a:r>
            <a:rPr lang="en-US" dirty="0" smtClean="0"/>
            <a:t>2</a:t>
          </a:r>
          <a:endParaRPr lang="en-US" dirty="0"/>
        </a:p>
      </dgm:t>
    </dgm:pt>
    <dgm:pt modelId="{77CB1CA9-DC73-4675-9444-ACF20A897C41}" type="parTrans" cxnId="{633C9829-A3F8-4D0E-BA85-7AD53DFF9BD6}">
      <dgm:prSet/>
      <dgm:spPr/>
      <dgm:t>
        <a:bodyPr/>
        <a:lstStyle/>
        <a:p>
          <a:endParaRPr lang="en-US"/>
        </a:p>
      </dgm:t>
    </dgm:pt>
    <dgm:pt modelId="{43305E8E-8651-4F19-B7C5-343D3105C45F}" type="sibTrans" cxnId="{633C9829-A3F8-4D0E-BA85-7AD53DFF9BD6}">
      <dgm:prSet/>
      <dgm:spPr/>
      <dgm:t>
        <a:bodyPr/>
        <a:lstStyle/>
        <a:p>
          <a:endParaRPr lang="en-US"/>
        </a:p>
      </dgm:t>
    </dgm:pt>
    <dgm:pt modelId="{8C697795-0F05-49CB-B820-381863527885}">
      <dgm:prSet phldrT="[Text]"/>
      <dgm:spPr/>
      <dgm:t>
        <a:bodyPr/>
        <a:lstStyle/>
        <a:p>
          <a:r>
            <a:rPr lang="en-US" dirty="0" err="1" smtClean="0"/>
            <a:t>Perancangan</a:t>
          </a:r>
          <a:r>
            <a:rPr lang="en-US" dirty="0" smtClean="0"/>
            <a:t> </a:t>
          </a:r>
          <a:r>
            <a:rPr lang="en-US" dirty="0" err="1" smtClean="0"/>
            <a:t>Alat</a:t>
          </a:r>
          <a:endParaRPr lang="en-US" dirty="0"/>
        </a:p>
      </dgm:t>
    </dgm:pt>
    <dgm:pt modelId="{5967B016-17C0-4ABA-A773-974772247DAF}" type="parTrans" cxnId="{C1D5F562-8D1D-42AB-9CAF-90007D86DE06}">
      <dgm:prSet/>
      <dgm:spPr/>
      <dgm:t>
        <a:bodyPr/>
        <a:lstStyle/>
        <a:p>
          <a:endParaRPr lang="en-US"/>
        </a:p>
      </dgm:t>
    </dgm:pt>
    <dgm:pt modelId="{39D9ECB2-73E8-4F44-B2BE-15A0C10B2C41}" type="sibTrans" cxnId="{C1D5F562-8D1D-42AB-9CAF-90007D86DE06}">
      <dgm:prSet/>
      <dgm:spPr/>
      <dgm:t>
        <a:bodyPr/>
        <a:lstStyle/>
        <a:p>
          <a:endParaRPr lang="en-US"/>
        </a:p>
      </dgm:t>
    </dgm:pt>
    <dgm:pt modelId="{E3E30F56-C567-409C-A7AB-6E39C22194BB}">
      <dgm:prSet phldrT="[Text]"/>
      <dgm:spPr/>
      <dgm:t>
        <a:bodyPr/>
        <a:lstStyle/>
        <a:p>
          <a:r>
            <a:rPr lang="en-US" dirty="0" smtClean="0"/>
            <a:t>3</a:t>
          </a:r>
          <a:endParaRPr lang="en-US" dirty="0"/>
        </a:p>
      </dgm:t>
    </dgm:pt>
    <dgm:pt modelId="{3A42B0FC-E29B-4DEE-B5E0-ABAE761CCE28}" type="parTrans" cxnId="{FCD9D6A9-90F0-48CD-9908-01A79728666D}">
      <dgm:prSet/>
      <dgm:spPr/>
      <dgm:t>
        <a:bodyPr/>
        <a:lstStyle/>
        <a:p>
          <a:endParaRPr lang="en-US"/>
        </a:p>
      </dgm:t>
    </dgm:pt>
    <dgm:pt modelId="{0E23334D-AF66-47DA-A85D-BAE22D64A088}" type="sibTrans" cxnId="{FCD9D6A9-90F0-48CD-9908-01A79728666D}">
      <dgm:prSet/>
      <dgm:spPr/>
      <dgm:t>
        <a:bodyPr/>
        <a:lstStyle/>
        <a:p>
          <a:endParaRPr lang="en-US"/>
        </a:p>
      </dgm:t>
    </dgm:pt>
    <dgm:pt modelId="{DBE5BB5B-5294-4FFC-BD4F-36B2E70C078B}">
      <dgm:prSet phldrT="[Text]"/>
      <dgm:spPr/>
      <dgm:t>
        <a:bodyPr/>
        <a:lstStyle/>
        <a:p>
          <a:r>
            <a:rPr lang="en-US" dirty="0" err="1" smtClean="0"/>
            <a:t>Tempat</a:t>
          </a:r>
          <a:r>
            <a:rPr lang="en-US" dirty="0" smtClean="0"/>
            <a:t> </a:t>
          </a:r>
          <a:r>
            <a:rPr lang="en-US" dirty="0" err="1" smtClean="0"/>
            <a:t>Penelitian</a:t>
          </a:r>
          <a:endParaRPr lang="en-US" dirty="0"/>
        </a:p>
      </dgm:t>
    </dgm:pt>
    <dgm:pt modelId="{B3FE62C2-A45B-4BFE-88BC-DE67C9708D2B}" type="parTrans" cxnId="{1139EA77-D972-49F4-A5AE-3EAA08B96F60}">
      <dgm:prSet/>
      <dgm:spPr/>
      <dgm:t>
        <a:bodyPr/>
        <a:lstStyle/>
        <a:p>
          <a:endParaRPr lang="en-US"/>
        </a:p>
      </dgm:t>
    </dgm:pt>
    <dgm:pt modelId="{B8863C6F-8337-40BB-9065-11E642873717}" type="sibTrans" cxnId="{1139EA77-D972-49F4-A5AE-3EAA08B96F60}">
      <dgm:prSet/>
      <dgm:spPr/>
      <dgm:t>
        <a:bodyPr/>
        <a:lstStyle/>
        <a:p>
          <a:endParaRPr lang="en-US"/>
        </a:p>
      </dgm:t>
    </dgm:pt>
    <dgm:pt modelId="{025C7611-D56C-4497-885F-A8A68A054BE7}">
      <dgm:prSet phldrT="[Text]" custT="1"/>
      <dgm:spPr/>
      <dgm:t>
        <a:bodyPr/>
        <a:lstStyle/>
        <a:p>
          <a:r>
            <a:rPr lang="en-US" sz="4400" smtClean="0"/>
            <a:t>1</a:t>
          </a:r>
          <a:endParaRPr lang="en-US" sz="4400" dirty="0"/>
        </a:p>
      </dgm:t>
    </dgm:pt>
    <dgm:pt modelId="{14520B73-2196-491B-AD2D-FF6B82D8187D}" type="sibTrans" cxnId="{8EE6F851-4F0A-4AEA-A901-2F1928590C4F}">
      <dgm:prSet/>
      <dgm:spPr/>
      <dgm:t>
        <a:bodyPr/>
        <a:lstStyle/>
        <a:p>
          <a:endParaRPr lang="en-US"/>
        </a:p>
      </dgm:t>
    </dgm:pt>
    <dgm:pt modelId="{D49B92AB-8C24-4A67-912F-BA53A80BA514}" type="parTrans" cxnId="{8EE6F851-4F0A-4AEA-A901-2F1928590C4F}">
      <dgm:prSet/>
      <dgm:spPr/>
      <dgm:t>
        <a:bodyPr/>
        <a:lstStyle/>
        <a:p>
          <a:endParaRPr lang="en-US"/>
        </a:p>
      </dgm:t>
    </dgm:pt>
    <dgm:pt modelId="{2C9EE1DD-EC4B-4AAA-9ED3-615EFCDC41BE}">
      <dgm:prSet phldrT="[Text]"/>
      <dgm:spPr/>
      <dgm:t>
        <a:bodyPr/>
        <a:lstStyle/>
        <a:p>
          <a:r>
            <a:rPr lang="en-US" dirty="0" err="1" smtClean="0"/>
            <a:t>Studi</a:t>
          </a:r>
          <a:r>
            <a:rPr lang="en-US" dirty="0" smtClean="0"/>
            <a:t> </a:t>
          </a:r>
          <a:r>
            <a:rPr lang="en-US" dirty="0" err="1" smtClean="0"/>
            <a:t>Literatur</a:t>
          </a:r>
          <a:endParaRPr lang="en-US" dirty="0"/>
        </a:p>
      </dgm:t>
    </dgm:pt>
    <dgm:pt modelId="{A980F809-2690-48DB-9C6B-145EC1B1B49B}" type="sibTrans" cxnId="{32B0CA7A-90D5-4345-A560-B0026425E69C}">
      <dgm:prSet/>
      <dgm:spPr/>
      <dgm:t>
        <a:bodyPr/>
        <a:lstStyle/>
        <a:p>
          <a:endParaRPr lang="en-US"/>
        </a:p>
      </dgm:t>
    </dgm:pt>
    <dgm:pt modelId="{8585245E-5224-4C94-A38D-5777336B49BC}" type="parTrans" cxnId="{32B0CA7A-90D5-4345-A560-B0026425E69C}">
      <dgm:prSet/>
      <dgm:spPr/>
      <dgm:t>
        <a:bodyPr/>
        <a:lstStyle/>
        <a:p>
          <a:endParaRPr lang="en-US"/>
        </a:p>
      </dgm:t>
    </dgm:pt>
    <dgm:pt modelId="{6672E669-E199-432E-A684-9DED912BADEF}">
      <dgm:prSet phldrT="[Text]"/>
      <dgm:spPr/>
      <dgm:t>
        <a:bodyPr/>
        <a:lstStyle/>
        <a:p>
          <a:r>
            <a:rPr lang="en-US" dirty="0" smtClean="0"/>
            <a:t>4</a:t>
          </a:r>
          <a:endParaRPr lang="en-US" dirty="0"/>
        </a:p>
      </dgm:t>
    </dgm:pt>
    <dgm:pt modelId="{B0EC5012-02C1-47D3-A47E-02F5F8DD3A31}" type="parTrans" cxnId="{DFCE3925-0260-40DA-815A-E80CB7A77C87}">
      <dgm:prSet/>
      <dgm:spPr/>
      <dgm:t>
        <a:bodyPr/>
        <a:lstStyle/>
        <a:p>
          <a:endParaRPr lang="en-US"/>
        </a:p>
      </dgm:t>
    </dgm:pt>
    <dgm:pt modelId="{97C1D8DF-3380-44E6-A787-A361B44AC313}" type="sibTrans" cxnId="{DFCE3925-0260-40DA-815A-E80CB7A77C87}">
      <dgm:prSet/>
      <dgm:spPr/>
      <dgm:t>
        <a:bodyPr/>
        <a:lstStyle/>
        <a:p>
          <a:endParaRPr lang="en-US"/>
        </a:p>
      </dgm:t>
    </dgm:pt>
    <dgm:pt modelId="{67C75C3D-916D-46C2-B1E9-83DD84BBC5A8}">
      <dgm:prSet phldrT="[Text]"/>
      <dgm:spPr/>
      <dgm:t>
        <a:bodyPr/>
        <a:lstStyle/>
        <a:p>
          <a:r>
            <a:rPr lang="en-US" dirty="0" smtClean="0"/>
            <a:t>Cara </a:t>
          </a:r>
          <a:r>
            <a:rPr lang="en-US" dirty="0" err="1" smtClean="0"/>
            <a:t>Kerja</a:t>
          </a:r>
          <a:r>
            <a:rPr lang="en-US" dirty="0" smtClean="0"/>
            <a:t> </a:t>
          </a:r>
          <a:r>
            <a:rPr lang="en-US" dirty="0" err="1" smtClean="0"/>
            <a:t>Alat</a:t>
          </a:r>
          <a:endParaRPr lang="en-US" dirty="0"/>
        </a:p>
      </dgm:t>
    </dgm:pt>
    <dgm:pt modelId="{FBB94823-84B0-4799-BA56-3F4D4CD7B7A0}" type="parTrans" cxnId="{80A728BF-6BF7-49FF-8337-86FC03B82DA7}">
      <dgm:prSet/>
      <dgm:spPr/>
      <dgm:t>
        <a:bodyPr/>
        <a:lstStyle/>
        <a:p>
          <a:endParaRPr lang="en-US"/>
        </a:p>
      </dgm:t>
    </dgm:pt>
    <dgm:pt modelId="{DCA753F5-F7DB-4C5A-804B-7053E811A712}" type="sibTrans" cxnId="{80A728BF-6BF7-49FF-8337-86FC03B82DA7}">
      <dgm:prSet/>
      <dgm:spPr/>
      <dgm:t>
        <a:bodyPr/>
        <a:lstStyle/>
        <a:p>
          <a:endParaRPr lang="en-US"/>
        </a:p>
      </dgm:t>
    </dgm:pt>
    <dgm:pt modelId="{5A7B0ED3-223E-49E3-A2ED-F0D9BC541A48}" type="pres">
      <dgm:prSet presAssocID="{0BD8E880-2B0A-4F26-BAAC-0FB50ED9E39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801EA01-F3D9-4397-B46D-8CE66E5BDABD}" type="pres">
      <dgm:prSet presAssocID="{025C7611-D56C-4497-885F-A8A68A054BE7}" presName="composite" presStyleCnt="0"/>
      <dgm:spPr/>
    </dgm:pt>
    <dgm:pt modelId="{866C6908-69CA-446D-9F00-91BF7B10E35F}" type="pres">
      <dgm:prSet presAssocID="{025C7611-D56C-4497-885F-A8A68A054BE7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B20F55-92E4-4E88-8D9C-3124637FE9BE}" type="pres">
      <dgm:prSet presAssocID="{025C7611-D56C-4497-885F-A8A68A054BE7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6AE135-9817-4C3A-A81C-63DADC3399CD}" type="pres">
      <dgm:prSet presAssocID="{14520B73-2196-491B-AD2D-FF6B82D8187D}" presName="sp" presStyleCnt="0"/>
      <dgm:spPr/>
    </dgm:pt>
    <dgm:pt modelId="{9E3C64CC-444C-44C5-970B-CE73C28ECCCD}" type="pres">
      <dgm:prSet presAssocID="{30BCB372-8CF8-46FA-AA58-F5D685289258}" presName="composite" presStyleCnt="0"/>
      <dgm:spPr/>
    </dgm:pt>
    <dgm:pt modelId="{8C1A64A5-8E66-4640-A167-57ACCCC69710}" type="pres">
      <dgm:prSet presAssocID="{30BCB372-8CF8-46FA-AA58-F5D685289258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4A9C8-50BE-42FA-99B7-F72ECF0A6A97}" type="pres">
      <dgm:prSet presAssocID="{30BCB372-8CF8-46FA-AA58-F5D685289258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6AA461-B40E-424D-87CA-1D9E807F723E}" type="pres">
      <dgm:prSet presAssocID="{43305E8E-8651-4F19-B7C5-343D3105C45F}" presName="sp" presStyleCnt="0"/>
      <dgm:spPr/>
    </dgm:pt>
    <dgm:pt modelId="{2A4A667C-91F2-4365-B187-6078D736F415}" type="pres">
      <dgm:prSet presAssocID="{E3E30F56-C567-409C-A7AB-6E39C22194BB}" presName="composite" presStyleCnt="0"/>
      <dgm:spPr/>
    </dgm:pt>
    <dgm:pt modelId="{60EA06F3-889B-4EF1-ACF0-3E639995B3E1}" type="pres">
      <dgm:prSet presAssocID="{E3E30F56-C567-409C-A7AB-6E39C22194BB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4613D-0E1F-4146-AC4D-2CE32192EEB1}" type="pres">
      <dgm:prSet presAssocID="{E3E30F56-C567-409C-A7AB-6E39C22194BB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EEB821-ECD9-430D-9253-77117732FCAF}" type="pres">
      <dgm:prSet presAssocID="{0E23334D-AF66-47DA-A85D-BAE22D64A088}" presName="sp" presStyleCnt="0"/>
      <dgm:spPr/>
    </dgm:pt>
    <dgm:pt modelId="{FE288A5A-E8D7-4B7D-A50F-0616B54BCCD7}" type="pres">
      <dgm:prSet presAssocID="{6672E669-E199-432E-A684-9DED912BADEF}" presName="composite" presStyleCnt="0"/>
      <dgm:spPr/>
    </dgm:pt>
    <dgm:pt modelId="{46C0CF98-08B6-4E3F-8951-F07A1F52EE0B}" type="pres">
      <dgm:prSet presAssocID="{6672E669-E199-432E-A684-9DED912BADEF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C5034-0A6F-4CC9-A695-C0ABAAD71E85}" type="pres">
      <dgm:prSet presAssocID="{6672E669-E199-432E-A684-9DED912BADEF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B0CA7A-90D5-4345-A560-B0026425E69C}" srcId="{025C7611-D56C-4497-885F-A8A68A054BE7}" destId="{2C9EE1DD-EC4B-4AAA-9ED3-615EFCDC41BE}" srcOrd="0" destOrd="0" parTransId="{8585245E-5224-4C94-A38D-5777336B49BC}" sibTransId="{A980F809-2690-48DB-9C6B-145EC1B1B49B}"/>
    <dgm:cxn modelId="{AB00CCBA-0B3D-46EE-BB4E-959052707AB9}" type="presOf" srcId="{025C7611-D56C-4497-885F-A8A68A054BE7}" destId="{866C6908-69CA-446D-9F00-91BF7B10E35F}" srcOrd="0" destOrd="0" presId="urn:microsoft.com/office/officeart/2005/8/layout/chevron2"/>
    <dgm:cxn modelId="{633C9829-A3F8-4D0E-BA85-7AD53DFF9BD6}" srcId="{0BD8E880-2B0A-4F26-BAAC-0FB50ED9E392}" destId="{30BCB372-8CF8-46FA-AA58-F5D685289258}" srcOrd="1" destOrd="0" parTransId="{77CB1CA9-DC73-4675-9444-ACF20A897C41}" sibTransId="{43305E8E-8651-4F19-B7C5-343D3105C45F}"/>
    <dgm:cxn modelId="{DFCE3925-0260-40DA-815A-E80CB7A77C87}" srcId="{0BD8E880-2B0A-4F26-BAAC-0FB50ED9E392}" destId="{6672E669-E199-432E-A684-9DED912BADEF}" srcOrd="3" destOrd="0" parTransId="{B0EC5012-02C1-47D3-A47E-02F5F8DD3A31}" sibTransId="{97C1D8DF-3380-44E6-A787-A361B44AC313}"/>
    <dgm:cxn modelId="{B3A681A8-12AD-4AFD-AB8B-A90D4DC2D0B9}" type="presOf" srcId="{30BCB372-8CF8-46FA-AA58-F5D685289258}" destId="{8C1A64A5-8E66-4640-A167-57ACCCC69710}" srcOrd="0" destOrd="0" presId="urn:microsoft.com/office/officeart/2005/8/layout/chevron2"/>
    <dgm:cxn modelId="{0A611734-8156-4CD5-8776-773A35AC5C05}" type="presOf" srcId="{8C697795-0F05-49CB-B820-381863527885}" destId="{7124A9C8-50BE-42FA-99B7-F72ECF0A6A97}" srcOrd="0" destOrd="0" presId="urn:microsoft.com/office/officeart/2005/8/layout/chevron2"/>
    <dgm:cxn modelId="{03847A40-6FEA-4878-9D68-FBC04501C57B}" type="presOf" srcId="{DBE5BB5B-5294-4FFC-BD4F-36B2E70C078B}" destId="{565C5034-0A6F-4CC9-A695-C0ABAAD71E85}" srcOrd="0" destOrd="0" presId="urn:microsoft.com/office/officeart/2005/8/layout/chevron2"/>
    <dgm:cxn modelId="{A0D5426A-19EF-4D7B-88D3-F1B7BFB78495}" type="presOf" srcId="{6672E669-E199-432E-A684-9DED912BADEF}" destId="{46C0CF98-08B6-4E3F-8951-F07A1F52EE0B}" srcOrd="0" destOrd="0" presId="urn:microsoft.com/office/officeart/2005/8/layout/chevron2"/>
    <dgm:cxn modelId="{1139EA77-D972-49F4-A5AE-3EAA08B96F60}" srcId="{6672E669-E199-432E-A684-9DED912BADEF}" destId="{DBE5BB5B-5294-4FFC-BD4F-36B2E70C078B}" srcOrd="0" destOrd="0" parTransId="{B3FE62C2-A45B-4BFE-88BC-DE67C9708D2B}" sibTransId="{B8863C6F-8337-40BB-9065-11E642873717}"/>
    <dgm:cxn modelId="{B0E35638-CABB-4A05-94E4-DDD4B5ACA376}" type="presOf" srcId="{2C9EE1DD-EC4B-4AAA-9ED3-615EFCDC41BE}" destId="{3EB20F55-92E4-4E88-8D9C-3124637FE9BE}" srcOrd="0" destOrd="0" presId="urn:microsoft.com/office/officeart/2005/8/layout/chevron2"/>
    <dgm:cxn modelId="{80A728BF-6BF7-49FF-8337-86FC03B82DA7}" srcId="{E3E30F56-C567-409C-A7AB-6E39C22194BB}" destId="{67C75C3D-916D-46C2-B1E9-83DD84BBC5A8}" srcOrd="0" destOrd="0" parTransId="{FBB94823-84B0-4799-BA56-3F4D4CD7B7A0}" sibTransId="{DCA753F5-F7DB-4C5A-804B-7053E811A712}"/>
    <dgm:cxn modelId="{D673BFD5-AB43-4CF2-87E6-840C48B20E3F}" type="presOf" srcId="{0BD8E880-2B0A-4F26-BAAC-0FB50ED9E392}" destId="{5A7B0ED3-223E-49E3-A2ED-F0D9BC541A48}" srcOrd="0" destOrd="0" presId="urn:microsoft.com/office/officeart/2005/8/layout/chevron2"/>
    <dgm:cxn modelId="{3780FFA1-CD0B-47EA-AEDF-7FA044B070C1}" type="presOf" srcId="{67C75C3D-916D-46C2-B1E9-83DD84BBC5A8}" destId="{97C4613D-0E1F-4146-AC4D-2CE32192EEB1}" srcOrd="0" destOrd="0" presId="urn:microsoft.com/office/officeart/2005/8/layout/chevron2"/>
    <dgm:cxn modelId="{8EE6F851-4F0A-4AEA-A901-2F1928590C4F}" srcId="{0BD8E880-2B0A-4F26-BAAC-0FB50ED9E392}" destId="{025C7611-D56C-4497-885F-A8A68A054BE7}" srcOrd="0" destOrd="0" parTransId="{D49B92AB-8C24-4A67-912F-BA53A80BA514}" sibTransId="{14520B73-2196-491B-AD2D-FF6B82D8187D}"/>
    <dgm:cxn modelId="{5FCE1CBA-2BF0-4943-A54C-B094EF1FABAA}" type="presOf" srcId="{E3E30F56-C567-409C-A7AB-6E39C22194BB}" destId="{60EA06F3-889B-4EF1-ACF0-3E639995B3E1}" srcOrd="0" destOrd="0" presId="urn:microsoft.com/office/officeart/2005/8/layout/chevron2"/>
    <dgm:cxn modelId="{FCD9D6A9-90F0-48CD-9908-01A79728666D}" srcId="{0BD8E880-2B0A-4F26-BAAC-0FB50ED9E392}" destId="{E3E30F56-C567-409C-A7AB-6E39C22194BB}" srcOrd="2" destOrd="0" parTransId="{3A42B0FC-E29B-4DEE-B5E0-ABAE761CCE28}" sibTransId="{0E23334D-AF66-47DA-A85D-BAE22D64A088}"/>
    <dgm:cxn modelId="{C1D5F562-8D1D-42AB-9CAF-90007D86DE06}" srcId="{30BCB372-8CF8-46FA-AA58-F5D685289258}" destId="{8C697795-0F05-49CB-B820-381863527885}" srcOrd="0" destOrd="0" parTransId="{5967B016-17C0-4ABA-A773-974772247DAF}" sibTransId="{39D9ECB2-73E8-4F44-B2BE-15A0C10B2C41}"/>
    <dgm:cxn modelId="{6C8CE0CE-7AB9-4A6D-A855-BED2EEA4A939}" type="presParOf" srcId="{5A7B0ED3-223E-49E3-A2ED-F0D9BC541A48}" destId="{0801EA01-F3D9-4397-B46D-8CE66E5BDABD}" srcOrd="0" destOrd="0" presId="urn:microsoft.com/office/officeart/2005/8/layout/chevron2"/>
    <dgm:cxn modelId="{E1348A64-DCF3-4106-B4A5-3D916650CCFF}" type="presParOf" srcId="{0801EA01-F3D9-4397-B46D-8CE66E5BDABD}" destId="{866C6908-69CA-446D-9F00-91BF7B10E35F}" srcOrd="0" destOrd="0" presId="urn:microsoft.com/office/officeart/2005/8/layout/chevron2"/>
    <dgm:cxn modelId="{8CC8A1BE-1CB4-4C91-A762-20BAFE1550A4}" type="presParOf" srcId="{0801EA01-F3D9-4397-B46D-8CE66E5BDABD}" destId="{3EB20F55-92E4-4E88-8D9C-3124637FE9BE}" srcOrd="1" destOrd="0" presId="urn:microsoft.com/office/officeart/2005/8/layout/chevron2"/>
    <dgm:cxn modelId="{CD7F4541-5938-408E-BDBD-8B10B0E71044}" type="presParOf" srcId="{5A7B0ED3-223E-49E3-A2ED-F0D9BC541A48}" destId="{246AE135-9817-4C3A-A81C-63DADC3399CD}" srcOrd="1" destOrd="0" presId="urn:microsoft.com/office/officeart/2005/8/layout/chevron2"/>
    <dgm:cxn modelId="{EC3BA1BB-4FBF-45DD-83FC-0965256EC68C}" type="presParOf" srcId="{5A7B0ED3-223E-49E3-A2ED-F0D9BC541A48}" destId="{9E3C64CC-444C-44C5-970B-CE73C28ECCCD}" srcOrd="2" destOrd="0" presId="urn:microsoft.com/office/officeart/2005/8/layout/chevron2"/>
    <dgm:cxn modelId="{50E3DEA7-AADF-4ECF-9E81-18F2BC91D624}" type="presParOf" srcId="{9E3C64CC-444C-44C5-970B-CE73C28ECCCD}" destId="{8C1A64A5-8E66-4640-A167-57ACCCC69710}" srcOrd="0" destOrd="0" presId="urn:microsoft.com/office/officeart/2005/8/layout/chevron2"/>
    <dgm:cxn modelId="{ADEA6658-94BB-4E2F-9F31-68265458D131}" type="presParOf" srcId="{9E3C64CC-444C-44C5-970B-CE73C28ECCCD}" destId="{7124A9C8-50BE-42FA-99B7-F72ECF0A6A97}" srcOrd="1" destOrd="0" presId="urn:microsoft.com/office/officeart/2005/8/layout/chevron2"/>
    <dgm:cxn modelId="{B68FA1D6-F2DC-4F68-8571-1E1269FA7B35}" type="presParOf" srcId="{5A7B0ED3-223E-49E3-A2ED-F0D9BC541A48}" destId="{AD6AA461-B40E-424D-87CA-1D9E807F723E}" srcOrd="3" destOrd="0" presId="urn:microsoft.com/office/officeart/2005/8/layout/chevron2"/>
    <dgm:cxn modelId="{4FE14338-9866-49CE-8C4E-CF8CA0F33207}" type="presParOf" srcId="{5A7B0ED3-223E-49E3-A2ED-F0D9BC541A48}" destId="{2A4A667C-91F2-4365-B187-6078D736F415}" srcOrd="4" destOrd="0" presId="urn:microsoft.com/office/officeart/2005/8/layout/chevron2"/>
    <dgm:cxn modelId="{B91A03D2-0620-487F-A589-50C678BDA255}" type="presParOf" srcId="{2A4A667C-91F2-4365-B187-6078D736F415}" destId="{60EA06F3-889B-4EF1-ACF0-3E639995B3E1}" srcOrd="0" destOrd="0" presId="urn:microsoft.com/office/officeart/2005/8/layout/chevron2"/>
    <dgm:cxn modelId="{80D44379-1D97-4220-B99D-FE2ECA2CED9A}" type="presParOf" srcId="{2A4A667C-91F2-4365-B187-6078D736F415}" destId="{97C4613D-0E1F-4146-AC4D-2CE32192EEB1}" srcOrd="1" destOrd="0" presId="urn:microsoft.com/office/officeart/2005/8/layout/chevron2"/>
    <dgm:cxn modelId="{1911EE53-B92D-497D-BC34-CF722C44DBD3}" type="presParOf" srcId="{5A7B0ED3-223E-49E3-A2ED-F0D9BC541A48}" destId="{1DEEB821-ECD9-430D-9253-77117732FCAF}" srcOrd="5" destOrd="0" presId="urn:microsoft.com/office/officeart/2005/8/layout/chevron2"/>
    <dgm:cxn modelId="{97F467C2-5A67-4572-8328-B2776F549114}" type="presParOf" srcId="{5A7B0ED3-223E-49E3-A2ED-F0D9BC541A48}" destId="{FE288A5A-E8D7-4B7D-A50F-0616B54BCCD7}" srcOrd="6" destOrd="0" presId="urn:microsoft.com/office/officeart/2005/8/layout/chevron2"/>
    <dgm:cxn modelId="{C9561CE7-AA87-4B9D-A2B8-65972FFBEF80}" type="presParOf" srcId="{FE288A5A-E8D7-4B7D-A50F-0616B54BCCD7}" destId="{46C0CF98-08B6-4E3F-8951-F07A1F52EE0B}" srcOrd="0" destOrd="0" presId="urn:microsoft.com/office/officeart/2005/8/layout/chevron2"/>
    <dgm:cxn modelId="{FAC042C4-5FB4-46E9-BCCA-EC1641BE7EBB}" type="presParOf" srcId="{FE288A5A-E8D7-4B7D-A50F-0616B54BCCD7}" destId="{565C5034-0A6F-4CC9-A695-C0ABAAD71E85}" srcOrd="1" destOrd="0" presId="urn:microsoft.com/office/officeart/2005/8/layout/chevron2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6C6908-69CA-446D-9F00-91BF7B10E35F}">
      <dsp:nvSpPr>
        <dsp:cNvPr id="0" name=""/>
        <dsp:cNvSpPr/>
      </dsp:nvSpPr>
      <dsp:spPr>
        <a:xfrm rot="5400000">
          <a:off x="-285303" y="290282"/>
          <a:ext cx="1902024" cy="1331417"/>
        </a:xfrm>
        <a:prstGeom prst="chevron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smtClean="0"/>
            <a:t>1</a:t>
          </a:r>
          <a:endParaRPr lang="en-US" sz="4400" kern="1200" dirty="0"/>
        </a:p>
      </dsp:txBody>
      <dsp:txXfrm rot="-5400000">
        <a:off x="1" y="670688"/>
        <a:ext cx="1331417" cy="570607"/>
      </dsp:txXfrm>
    </dsp:sp>
    <dsp:sp modelId="{3EB20F55-92E4-4E88-8D9C-3124637FE9BE}">
      <dsp:nvSpPr>
        <dsp:cNvPr id="0" name=""/>
        <dsp:cNvSpPr/>
      </dsp:nvSpPr>
      <dsp:spPr>
        <a:xfrm rot="5400000">
          <a:off x="3400025" y="-2063629"/>
          <a:ext cx="1236966" cy="5374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Studi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Literatur</a:t>
          </a:r>
          <a:endParaRPr lang="en-US" sz="2300" kern="1200" dirty="0"/>
        </a:p>
      </dsp:txBody>
      <dsp:txXfrm rot="-5400000">
        <a:off x="1331417" y="65363"/>
        <a:ext cx="5313798" cy="1116198"/>
      </dsp:txXfrm>
    </dsp:sp>
    <dsp:sp modelId="{8C1A64A5-8E66-4640-A167-57ACCCC69710}">
      <dsp:nvSpPr>
        <dsp:cNvPr id="0" name=""/>
        <dsp:cNvSpPr/>
      </dsp:nvSpPr>
      <dsp:spPr>
        <a:xfrm rot="5400000">
          <a:off x="-285303" y="2001291"/>
          <a:ext cx="1902024" cy="1331417"/>
        </a:xfrm>
        <a:prstGeom prst="chevron">
          <a:avLst/>
        </a:prstGeom>
        <a:solidFill>
          <a:schemeClr val="accent3">
            <a:shade val="80000"/>
            <a:hueOff val="109454"/>
            <a:satOff val="-716"/>
            <a:lumOff val="1227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2</a:t>
          </a:r>
          <a:endParaRPr lang="en-US" sz="3700" kern="1200" dirty="0"/>
        </a:p>
      </dsp:txBody>
      <dsp:txXfrm rot="-5400000">
        <a:off x="1" y="2381697"/>
        <a:ext cx="1331417" cy="570607"/>
      </dsp:txXfrm>
    </dsp:sp>
    <dsp:sp modelId="{7124A9C8-50BE-42FA-99B7-F72ECF0A6A97}">
      <dsp:nvSpPr>
        <dsp:cNvPr id="0" name=""/>
        <dsp:cNvSpPr/>
      </dsp:nvSpPr>
      <dsp:spPr>
        <a:xfrm rot="5400000">
          <a:off x="3400350" y="-352945"/>
          <a:ext cx="1236315" cy="5374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Perancangan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Alat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Hardware</a:t>
          </a:r>
          <a:endParaRPr lang="en-US" sz="2300" kern="1200" dirty="0"/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/>
            <a:t>Software</a:t>
          </a:r>
          <a:endParaRPr lang="en-US" sz="2300" kern="1200" dirty="0"/>
        </a:p>
      </dsp:txBody>
      <dsp:txXfrm rot="-5400000">
        <a:off x="1331417" y="1776340"/>
        <a:ext cx="5313830" cy="1115611"/>
      </dsp:txXfrm>
    </dsp:sp>
    <dsp:sp modelId="{60EA06F3-889B-4EF1-ACF0-3E639995B3E1}">
      <dsp:nvSpPr>
        <dsp:cNvPr id="0" name=""/>
        <dsp:cNvSpPr/>
      </dsp:nvSpPr>
      <dsp:spPr>
        <a:xfrm rot="5400000">
          <a:off x="-285303" y="3712300"/>
          <a:ext cx="1902024" cy="1331417"/>
        </a:xfrm>
        <a:prstGeom prst="chevron">
          <a:avLst/>
        </a:prstGeom>
        <a:solidFill>
          <a:schemeClr val="accent3">
            <a:shade val="80000"/>
            <a:hueOff val="218907"/>
            <a:satOff val="-1431"/>
            <a:lumOff val="2455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3</a:t>
          </a:r>
          <a:endParaRPr lang="en-US" sz="3700" kern="1200" dirty="0"/>
        </a:p>
      </dsp:txBody>
      <dsp:txXfrm rot="-5400000">
        <a:off x="1" y="4092706"/>
        <a:ext cx="1331417" cy="570607"/>
      </dsp:txXfrm>
    </dsp:sp>
    <dsp:sp modelId="{97C4613D-0E1F-4146-AC4D-2CE32192EEB1}">
      <dsp:nvSpPr>
        <dsp:cNvPr id="0" name=""/>
        <dsp:cNvSpPr/>
      </dsp:nvSpPr>
      <dsp:spPr>
        <a:xfrm rot="5400000">
          <a:off x="3400350" y="1358063"/>
          <a:ext cx="1236315" cy="537418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err="1" smtClean="0"/>
            <a:t>Tempat</a:t>
          </a:r>
          <a:r>
            <a:rPr lang="en-US" sz="2300" kern="1200" dirty="0" smtClean="0"/>
            <a:t> </a:t>
          </a:r>
          <a:r>
            <a:rPr lang="en-US" sz="2300" kern="1200" dirty="0" err="1" smtClean="0"/>
            <a:t>Penelitian</a:t>
          </a:r>
          <a:endParaRPr lang="en-US" sz="2300" kern="1200" dirty="0"/>
        </a:p>
      </dsp:txBody>
      <dsp:txXfrm rot="-5400000">
        <a:off x="1331417" y="3487348"/>
        <a:ext cx="5313830" cy="1115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emf"/><Relationship Id="rId5" Type="http://schemas.openxmlformats.org/officeDocument/2006/relationships/image" Target="../media/image48.emf"/><Relationship Id="rId4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419818-E30D-4B0D-8BEB-00074DE88D5E}" type="datetimeFigureOut">
              <a:rPr lang="en-US" smtClean="0"/>
              <a:pPr/>
              <a:t>5/6/2015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9D48C-3DA4-4D84-B9F3-FC7E31F7030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23.jpeg"/><Relationship Id="rId7" Type="http://schemas.openxmlformats.org/officeDocument/2006/relationships/diagramColors" Target="../diagrams/colors1.xml"/><Relationship Id="rId12" Type="http://schemas.microsoft.com/office/2007/relationships/diagramDrawing" Target="../diagrams/drawing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7.gif"/><Relationship Id="rId5" Type="http://schemas.openxmlformats.org/officeDocument/2006/relationships/diagramLayout" Target="../diagrams/layout1.xml"/><Relationship Id="rId10" Type="http://schemas.openxmlformats.org/officeDocument/2006/relationships/image" Target="../media/image26.jpeg"/><Relationship Id="rId4" Type="http://schemas.openxmlformats.org/officeDocument/2006/relationships/diagramData" Target="../diagrams/data1.xml"/><Relationship Id="rId9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UB\MK\LCEN%202014\lcen\PPT%20LCEN%20Smart%20Box%20Cacao%20Fermentation.mp4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49.jpe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s.adobe.com/captivate/files/2011/06/Background.jpg"/>
          <p:cNvPicPr>
            <a:picLocks noChangeAspect="1" noChangeArrowheads="1"/>
          </p:cNvPicPr>
          <p:nvPr/>
        </p:nvPicPr>
        <p:blipFill>
          <a:blip r:embed="rId2" cstate="print"/>
          <a:srcRect l="2500" t="2222" r="3333" b="3333"/>
          <a:stretch>
            <a:fillRect/>
          </a:stretch>
        </p:blipFill>
        <p:spPr bwMode="auto">
          <a:xfrm>
            <a:off x="0" y="-19556"/>
            <a:ext cx="9144000" cy="687823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1143000"/>
            <a:ext cx="7162800" cy="154622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“Smart Box </a:t>
            </a:r>
            <a:r>
              <a:rPr lang="en-US" dirty="0" err="1" smtClean="0">
                <a:solidFill>
                  <a:srgbClr val="002060"/>
                </a:solidFill>
              </a:rPr>
              <a:t>Kakao</a:t>
            </a:r>
            <a:r>
              <a:rPr lang="en-US" dirty="0" smtClean="0">
                <a:solidFill>
                  <a:srgbClr val="002060"/>
                </a:solidFill>
              </a:rPr>
              <a:t> Fermentation</a:t>
            </a:r>
            <a:r>
              <a:rPr lang="en-US" dirty="0">
                <a:solidFill>
                  <a:srgbClr val="002060"/>
                </a:solidFill>
              </a:rPr>
              <a:t>” </a:t>
            </a:r>
            <a:r>
              <a:rPr lang="en-US" sz="2400" dirty="0" err="1" smtClean="0">
                <a:solidFill>
                  <a:srgbClr val="002060"/>
                </a:solidFill>
              </a:rPr>
              <a:t>Sebagai</a:t>
            </a:r>
            <a:r>
              <a:rPr lang="en-US" sz="2400" dirty="0" smtClean="0">
                <a:solidFill>
                  <a:srgbClr val="002060"/>
                </a:solidFill>
              </a:rPr>
              <a:t> </a:t>
            </a:r>
            <a:r>
              <a:rPr lang="id-ID" sz="2400" dirty="0">
                <a:solidFill>
                  <a:srgbClr val="002060"/>
                </a:solidFill>
              </a:rPr>
              <a:t>Rancang Bangun Kotak Fermentasi Biji Kakao </a:t>
            </a:r>
            <a:r>
              <a:rPr lang="en-US" sz="2400" dirty="0" smtClean="0">
                <a:solidFill>
                  <a:srgbClr val="002060"/>
                </a:solidFill>
              </a:rPr>
              <a:t/>
            </a:r>
            <a:br>
              <a:rPr lang="en-US" sz="2400" dirty="0" smtClean="0">
                <a:solidFill>
                  <a:srgbClr val="002060"/>
                </a:solidFill>
              </a:rPr>
            </a:br>
            <a:r>
              <a:rPr lang="id-ID" sz="2400" dirty="0" smtClean="0">
                <a:solidFill>
                  <a:srgbClr val="002060"/>
                </a:solidFill>
              </a:rPr>
              <a:t>Berbasis </a:t>
            </a:r>
            <a:r>
              <a:rPr lang="id-ID" sz="2400" dirty="0">
                <a:solidFill>
                  <a:srgbClr val="002060"/>
                </a:solidFill>
              </a:rPr>
              <a:t>Mikrokontroler untuk Meningkatkan Hasil Ferm</a:t>
            </a:r>
            <a:r>
              <a:rPr lang="en-US" sz="2400" dirty="0">
                <a:solidFill>
                  <a:srgbClr val="002060"/>
                </a:solidFill>
              </a:rPr>
              <a:t>e</a:t>
            </a:r>
            <a:r>
              <a:rPr lang="id-ID" sz="2400" dirty="0">
                <a:solidFill>
                  <a:srgbClr val="002060"/>
                </a:solidFill>
              </a:rPr>
              <a:t>ntasi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5181600"/>
            <a:ext cx="3429000" cy="1600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TIM J :</a:t>
            </a:r>
          </a:p>
          <a:p>
            <a:r>
              <a:rPr lang="en-US" sz="1600" dirty="0" err="1" smtClean="0">
                <a:solidFill>
                  <a:srgbClr val="002060"/>
                </a:solidFill>
              </a:rPr>
              <a:t>Moch</a:t>
            </a:r>
            <a:r>
              <a:rPr lang="en-US" sz="1600" dirty="0" smtClean="0">
                <a:solidFill>
                  <a:srgbClr val="002060"/>
                </a:solidFill>
              </a:rPr>
              <a:t>. </a:t>
            </a:r>
            <a:r>
              <a:rPr lang="en-US" sz="1600" dirty="0" err="1" smtClean="0">
                <a:solidFill>
                  <a:srgbClr val="002060"/>
                </a:solidFill>
              </a:rPr>
              <a:t>Choiril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</a:rPr>
              <a:t>Iman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err="1" smtClean="0">
                <a:solidFill>
                  <a:srgbClr val="002060"/>
                </a:solidFill>
              </a:rPr>
              <a:t>Bima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</a:rPr>
              <a:t>Feridhan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</a:rPr>
              <a:t>Nugraha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Tito </a:t>
            </a:r>
            <a:r>
              <a:rPr lang="en-US" sz="1600" dirty="0" err="1" smtClean="0">
                <a:solidFill>
                  <a:srgbClr val="002060"/>
                </a:solidFill>
              </a:rPr>
              <a:t>Ardiansyah</a:t>
            </a:r>
            <a:r>
              <a:rPr lang="en-US" sz="1600" dirty="0" smtClean="0">
                <a:solidFill>
                  <a:srgbClr val="002060"/>
                </a:solidFill>
              </a:rPr>
              <a:t> Putra</a:t>
            </a:r>
            <a:endParaRPr lang="en-US" sz="1600" dirty="0">
              <a:solidFill>
                <a:srgbClr val="002060"/>
              </a:solidFill>
            </a:endParaRPr>
          </a:p>
        </p:txBody>
      </p:sp>
      <p:pic>
        <p:nvPicPr>
          <p:cNvPr id="1028" name="Picture 4" descr="D:\UB\MK\LCEN 2014\frame-ub-bt-ala-jpg_8041_20140903153928 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2667000"/>
            <a:ext cx="2496532" cy="2522537"/>
          </a:xfrm>
          <a:prstGeom prst="rect">
            <a:avLst/>
          </a:prstGeom>
          <a:noFill/>
        </p:spPr>
      </p:pic>
      <p:pic>
        <p:nvPicPr>
          <p:cNvPr id="7" name="Picture 4" descr="nduwur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0" y="-228600"/>
            <a:ext cx="91440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 descr="ngisor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accent1">
                <a:tint val="45000"/>
                <a:satMod val="400000"/>
              </a:schemeClr>
            </a:duotone>
            <a:lum contrast="30000"/>
          </a:blip>
          <a:srcRect/>
          <a:stretch>
            <a:fillRect/>
          </a:stretch>
        </p:blipFill>
        <p:spPr bwMode="auto">
          <a:xfrm>
            <a:off x="0" y="3119437"/>
            <a:ext cx="9144000" cy="373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 descr="D:\UB\MK\LCEN 2014\Untitled-1.png"/>
          <p:cNvPicPr>
            <a:picLocks noChangeAspect="1" noChangeArrowheads="1"/>
          </p:cNvPicPr>
          <p:nvPr/>
        </p:nvPicPr>
        <p:blipFill>
          <a:blip r:embed="rId6" cstate="print">
            <a:lum bright="-20000" contrast="-10000"/>
          </a:blip>
          <a:srcRect/>
          <a:stretch>
            <a:fillRect/>
          </a:stretch>
        </p:blipFill>
        <p:spPr bwMode="auto">
          <a:xfrm>
            <a:off x="1066800" y="914400"/>
            <a:ext cx="7050437" cy="4621954"/>
          </a:xfrm>
          <a:prstGeom prst="rect">
            <a:avLst/>
          </a:prstGeom>
          <a:noFill/>
        </p:spPr>
      </p:pic>
      <p:pic>
        <p:nvPicPr>
          <p:cNvPr id="12" name="Picture 7" descr="tombol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24200" y="1600200"/>
            <a:ext cx="304323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 descr="D:\UB\MK\LCEN 2014\logo lcen fix bulat only cop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473711" y="1905000"/>
            <a:ext cx="2317489" cy="23174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0"/>
                            </p:stCondLst>
                            <p:childTnLst>
                              <p:par>
                                <p:cTn id="18" presetID="50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9000"/>
                            </p:stCondLst>
                            <p:childTnLst>
                              <p:par>
                                <p:cTn id="24" presetID="49" presetClass="exit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41910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1371600"/>
          </a:xfrm>
        </p:spPr>
        <p:txBody>
          <a:bodyPr/>
          <a:lstStyle/>
          <a:p>
            <a:r>
              <a:rPr lang="en-US" dirty="0" err="1" smtClean="0"/>
              <a:t>Kandungan</a:t>
            </a:r>
            <a:r>
              <a:rPr lang="en-US" dirty="0" smtClean="0"/>
              <a:t> air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7,5%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372600" y="3048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latin typeface="+mj-lt"/>
                <a:ea typeface="+mj-ea"/>
                <a:cs typeface="+mj-cs"/>
              </a:rPr>
              <a:t>“Smart Box </a:t>
            </a:r>
            <a:r>
              <a:rPr lang="en-US" sz="4400" dirty="0" err="1" smtClean="0">
                <a:latin typeface="+mj-lt"/>
                <a:ea typeface="+mj-ea"/>
                <a:cs typeface="+mj-cs"/>
              </a:rPr>
              <a:t>Kakao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 Fermentation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0600" y="1646237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Kandungan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air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7%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err="1" smtClean="0"/>
              <a:t>Mengurangi</a:t>
            </a:r>
            <a:r>
              <a:rPr lang="en-US" sz="3200" dirty="0" smtClean="0"/>
              <a:t> rasa </a:t>
            </a:r>
            <a:r>
              <a:rPr lang="en-US" sz="3200" dirty="0" err="1" smtClean="0"/>
              <a:t>pahit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sepat</a:t>
            </a: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err="1" smtClean="0"/>
              <a:t>Meningkatkan</a:t>
            </a:r>
            <a:r>
              <a:rPr lang="en-US" sz="3200" dirty="0" smtClean="0"/>
              <a:t> aroma </a:t>
            </a:r>
            <a:r>
              <a:rPr lang="en-US" sz="3200" dirty="0" err="1" smtClean="0"/>
              <a:t>coklat</a:t>
            </a:r>
            <a:r>
              <a:rPr lang="en-US" sz="3200" dirty="0" smtClean="0"/>
              <a:t> </a:t>
            </a:r>
            <a:r>
              <a:rPr lang="en-US" sz="3200" dirty="0" err="1" smtClean="0"/>
              <a:t>dan</a:t>
            </a:r>
            <a:r>
              <a:rPr lang="en-US" sz="3200" dirty="0" smtClean="0"/>
              <a:t> </a:t>
            </a:r>
            <a:r>
              <a:rPr lang="en-US" sz="3200" dirty="0" err="1" smtClean="0"/>
              <a:t>kacang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657600"/>
            <a:ext cx="4114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Kandungan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air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7,5%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00600" y="228600"/>
            <a:ext cx="4191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Fermentasi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Biasa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372600" y="1752600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Kandungan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air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pada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7%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dirty="0" err="1" smtClean="0"/>
              <a:t>Mengurangi</a:t>
            </a:r>
            <a:r>
              <a:rPr lang="en-US" sz="1600" dirty="0" smtClean="0"/>
              <a:t> rasa </a:t>
            </a:r>
            <a:r>
              <a:rPr lang="en-US" sz="1600" dirty="0" err="1" smtClean="0"/>
              <a:t>pahit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sepat</a:t>
            </a:r>
            <a:endParaRPr lang="en-US" sz="16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1600" dirty="0" err="1" smtClean="0"/>
              <a:t>Meningkatkan</a:t>
            </a:r>
            <a:r>
              <a:rPr lang="en-US" sz="1600" dirty="0" smtClean="0"/>
              <a:t> aroma </a:t>
            </a:r>
            <a:r>
              <a:rPr lang="en-US" sz="1600" dirty="0" err="1" smtClean="0"/>
              <a:t>coklat</a:t>
            </a:r>
            <a:r>
              <a:rPr lang="en-US" sz="1600" dirty="0" smtClean="0"/>
              <a:t> </a:t>
            </a:r>
            <a:r>
              <a:rPr lang="en-US" sz="1600" dirty="0" err="1" smtClean="0"/>
              <a:t>dan</a:t>
            </a:r>
            <a:r>
              <a:rPr lang="en-US" sz="1600" dirty="0" smtClean="0"/>
              <a:t> </a:t>
            </a:r>
            <a:r>
              <a:rPr lang="en-US" sz="1600" dirty="0" err="1" smtClean="0"/>
              <a:t>kacang</a:t>
            </a:r>
            <a:endParaRPr lang="en-US" sz="16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</a:t>
            </a:r>
            <a:r>
              <a:rPr lang="id-ID" sz="1600" b="1" dirty="0" smtClean="0"/>
              <a:t>utomatis</a:t>
            </a:r>
            <a:r>
              <a:rPr lang="id-ID" sz="1600" dirty="0" smtClean="0"/>
              <a:t> </a:t>
            </a:r>
            <a:r>
              <a:rPr lang="id-ID" sz="1600" dirty="0" smtClean="0"/>
              <a:t>–Proses fermentasi dilakukan secara </a:t>
            </a:r>
            <a:r>
              <a:rPr lang="id-ID" sz="1600" i="1" dirty="0" smtClean="0"/>
              <a:t>automatis</a:t>
            </a:r>
            <a:r>
              <a:rPr lang="en-US" sz="1600" i="1" dirty="0" smtClean="0"/>
              <a:t> </a:t>
            </a:r>
            <a:r>
              <a:rPr lang="id-ID" sz="1600" dirty="0" smtClean="0"/>
              <a:t>berdasarkan </a:t>
            </a:r>
            <a:r>
              <a:rPr lang="id-ID" sz="1600" dirty="0" smtClean="0"/>
              <a:t>parameter suhu dan waktu yang ditinjau</a:t>
            </a:r>
            <a:r>
              <a:rPr lang="id-ID" sz="1600" dirty="0" smtClean="0"/>
              <a:t>.</a:t>
            </a:r>
            <a:endParaRPr lang="en-US" sz="16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d-ID" sz="1600" b="1" dirty="0" smtClean="0"/>
              <a:t>Akurat</a:t>
            </a:r>
            <a:r>
              <a:rPr lang="id-ID" sz="1600" dirty="0" smtClean="0"/>
              <a:t> – </a:t>
            </a:r>
            <a:r>
              <a:rPr lang="id-ID" sz="1600" i="1" dirty="0" smtClean="0"/>
              <a:t>Smart Box Cacao Fermentation </a:t>
            </a:r>
            <a:r>
              <a:rPr lang="id-ID" sz="1600" dirty="0" smtClean="0"/>
              <a:t>mampu meningkatkan kualitas biji kakao berdasarkan keakuratannya dalam proses fermentasi biji kakao, khususnya kakao di Indonesia</a:t>
            </a:r>
            <a:r>
              <a:rPr lang="id-ID" sz="1600" dirty="0" smtClean="0"/>
              <a:t>.</a:t>
            </a:r>
            <a:endParaRPr lang="en-US" sz="16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d-ID" sz="1600" b="1" dirty="0" smtClean="0"/>
              <a:t>Ekonomis</a:t>
            </a:r>
            <a:r>
              <a:rPr lang="id-ID" sz="1600" dirty="0" smtClean="0"/>
              <a:t>–Pembuatan alat yang terhitung murah mampu meningkatkan kualitas kakao di Indonesia sehingga menambah devisa negara</a:t>
            </a:r>
            <a:r>
              <a:rPr lang="id-ID" sz="1600" dirty="0" smtClean="0"/>
              <a:t>.</a:t>
            </a:r>
            <a:endParaRPr lang="en-US" sz="16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d-ID" sz="1600" b="1" dirty="0" smtClean="0"/>
              <a:t>Praktis </a:t>
            </a:r>
            <a:r>
              <a:rPr lang="id-ID" sz="1600" dirty="0" smtClean="0"/>
              <a:t>– mudah dalam penggunaannya dalam proses fermentasi dan efisien</a:t>
            </a:r>
            <a:r>
              <a:rPr lang="id-ID" sz="1600" dirty="0" smtClean="0"/>
              <a:t>.</a:t>
            </a:r>
            <a:endParaRPr lang="en-US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30480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jual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tanpa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r>
              <a:rPr lang="en-US" dirty="0" smtClean="0"/>
              <a:t> </a:t>
            </a:r>
            <a:r>
              <a:rPr lang="en-US" dirty="0" err="1" smtClean="0"/>
              <a:t>Rp</a:t>
            </a:r>
            <a:r>
              <a:rPr lang="en-US" dirty="0" smtClean="0"/>
              <a:t> 34.500,-/kg</a:t>
            </a:r>
          </a:p>
          <a:p>
            <a:r>
              <a:rPr lang="en-US" dirty="0" smtClean="0"/>
              <a:t>700.000 ton x 70% = 490.000 ton</a:t>
            </a:r>
          </a:p>
          <a:p>
            <a:r>
              <a:rPr lang="en-US" dirty="0" smtClean="0"/>
              <a:t>490.000.000 kg x </a:t>
            </a:r>
            <a:r>
              <a:rPr lang="en-US" dirty="0" err="1" smtClean="0"/>
              <a:t>Rp</a:t>
            </a:r>
            <a:r>
              <a:rPr lang="en-US" dirty="0" smtClean="0"/>
              <a:t> 34.500,-/</a:t>
            </a:r>
            <a:r>
              <a:rPr lang="en-US" dirty="0" smtClean="0"/>
              <a:t>kg = </a:t>
            </a:r>
            <a:r>
              <a:rPr lang="en-US" dirty="0" err="1" smtClean="0"/>
              <a:t>Rp</a:t>
            </a:r>
            <a:r>
              <a:rPr lang="en-US" dirty="0" smtClean="0"/>
              <a:t> 16,905 </a:t>
            </a:r>
            <a:r>
              <a:rPr lang="en-US" dirty="0" err="1" smtClean="0"/>
              <a:t>Triliun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8199" t="10417" r="37335" b="12500"/>
          <a:stretch>
            <a:fillRect/>
          </a:stretch>
        </p:blipFill>
        <p:spPr bwMode="auto">
          <a:xfrm>
            <a:off x="-7543800" y="457200"/>
            <a:ext cx="6705601" cy="533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200400" y="304800"/>
            <a:ext cx="2895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Fermentasi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Biasa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96000" y="228600"/>
            <a:ext cx="2819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“Smart Box </a:t>
            </a: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Kakao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Fermentation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00400" y="1570037"/>
            <a:ext cx="3048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Harga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tanpa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fermentasi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36.500,-/kg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700.000 ton x 30% = 210.000 ton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/>
              <a:t>21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0.000.000 kg x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36.500,-/kg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7,655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Triliun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19800" y="1570037"/>
            <a:ext cx="30480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Harga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jual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tanpa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fermentasi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36.500,-/kg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700.000 ton x 100% = 700.000 ton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700.000.000 kg x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36.500,-/kg =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25,55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Triliun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524000" y="1535465"/>
            <a:ext cx="914400" cy="3352800"/>
          </a:xfrm>
          <a:prstGeom prst="rect">
            <a:avLst/>
          </a:prstGeom>
          <a:noFill/>
        </p:spPr>
      </p:pic>
      <p:pic>
        <p:nvPicPr>
          <p:cNvPr id="8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90600" y="3288065"/>
            <a:ext cx="914400" cy="1828800"/>
          </a:xfrm>
          <a:prstGeom prst="rect">
            <a:avLst/>
          </a:prstGeom>
          <a:noFill/>
        </p:spPr>
      </p:pic>
      <p:pic>
        <p:nvPicPr>
          <p:cNvPr id="9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971800" y="697265"/>
            <a:ext cx="914400" cy="4648200"/>
          </a:xfrm>
          <a:prstGeom prst="rect">
            <a:avLst/>
          </a:prstGeom>
          <a:noFill/>
        </p:spPr>
      </p:pic>
      <p:cxnSp>
        <p:nvCxnSpPr>
          <p:cNvPr id="11" name="Straight Arrow Connector 10"/>
          <p:cNvCxnSpPr/>
          <p:nvPr/>
        </p:nvCxnSpPr>
        <p:spPr>
          <a:xfrm rot="5400000" flipH="1" flipV="1">
            <a:off x="-1286401" y="2886397"/>
            <a:ext cx="3974068" cy="296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3400" y="60960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8600" y="10020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700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" y="18402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490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33642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210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7779" y="3135665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7,655 T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667379" y="153546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16,905 T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15179" y="861333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25,55 T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197483">
            <a:off x="1175114" y="5059476"/>
            <a:ext cx="1282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Tanpa</a:t>
            </a:r>
            <a:endParaRPr lang="en-US" dirty="0" smtClean="0"/>
          </a:p>
          <a:p>
            <a:pPr algn="ctr"/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197483">
            <a:off x="526215" y="5168684"/>
            <a:ext cx="1229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Fermentasi</a:t>
            </a:r>
            <a:endParaRPr lang="en-US" dirty="0" smtClean="0"/>
          </a:p>
          <a:p>
            <a:pPr algn="ctr"/>
            <a:r>
              <a:rPr lang="en-US" dirty="0" err="1" smtClean="0"/>
              <a:t>Biasa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18197483">
            <a:off x="2390082" y="5321367"/>
            <a:ext cx="17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Smart Box </a:t>
            </a:r>
            <a:r>
              <a:rPr lang="en-US" dirty="0" err="1" smtClean="0"/>
              <a:t>Kakao</a:t>
            </a:r>
            <a:endParaRPr lang="en-US" dirty="0" smtClean="0"/>
          </a:p>
          <a:p>
            <a:pPr algn="ctr"/>
            <a:r>
              <a:rPr lang="en-US" dirty="0" smtClean="0"/>
              <a:t> Fermentation</a:t>
            </a:r>
            <a:endParaRPr lang="en-US" dirty="0"/>
          </a:p>
        </p:txBody>
      </p:sp>
      <p:pic>
        <p:nvPicPr>
          <p:cNvPr id="27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48200" y="1600200"/>
            <a:ext cx="914400" cy="685800"/>
          </a:xfrm>
          <a:prstGeom prst="rect">
            <a:avLst/>
          </a:prstGeom>
          <a:noFill/>
        </p:spPr>
      </p:pic>
      <p:pic>
        <p:nvPicPr>
          <p:cNvPr id="28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48200" y="990600"/>
            <a:ext cx="914400" cy="6858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5705979" y="167640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7,655 T 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85800" y="4876800"/>
            <a:ext cx="3657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" name="Picture 4" descr="http://qubit-ulm.com/wp-content/uploads/2010/10/3D-Box-4.png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572000" y="3200400"/>
            <a:ext cx="914400" cy="697265"/>
          </a:xfrm>
          <a:prstGeom prst="rect">
            <a:avLst/>
          </a:prstGeom>
          <a:noFill/>
        </p:spPr>
      </p:pic>
      <p:sp>
        <p:nvSpPr>
          <p:cNvPr id="36" name="TextBox 35"/>
          <p:cNvSpPr txBox="1"/>
          <p:nvPr/>
        </p:nvSpPr>
        <p:spPr>
          <a:xfrm>
            <a:off x="5638800" y="106680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16,905 T 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562600" y="3352800"/>
            <a:ext cx="122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Rp</a:t>
            </a:r>
            <a:r>
              <a:rPr lang="en-US" dirty="0" smtClean="0"/>
              <a:t> 25,55 T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029200" y="2286000"/>
            <a:ext cx="1847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= </a:t>
            </a:r>
            <a:r>
              <a:rPr lang="en-US" dirty="0" err="1" smtClean="0"/>
              <a:t>Rp</a:t>
            </a:r>
            <a:r>
              <a:rPr lang="en-US" dirty="0" smtClean="0"/>
              <a:t> 24,57 T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029200" y="2286000"/>
            <a:ext cx="20574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858000" y="19005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4953000" y="3962400"/>
            <a:ext cx="320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Selisih</a:t>
            </a:r>
            <a:r>
              <a:rPr lang="en-US" dirty="0" smtClean="0"/>
              <a:t> </a:t>
            </a:r>
            <a:r>
              <a:rPr lang="en-US" dirty="0" err="1" smtClean="0"/>
              <a:t>dari</a:t>
            </a:r>
            <a:r>
              <a:rPr lang="en-US" dirty="0" smtClean="0"/>
              <a:t> </a:t>
            </a:r>
            <a:r>
              <a:rPr lang="en-US" dirty="0" err="1" smtClean="0"/>
              <a:t>harga</a:t>
            </a:r>
            <a:r>
              <a:rPr lang="en-US" dirty="0" smtClean="0"/>
              <a:t> </a:t>
            </a:r>
            <a:r>
              <a:rPr lang="en-US" dirty="0" err="1" smtClean="0"/>
              <a:t>menggunakan</a:t>
            </a:r>
            <a:r>
              <a:rPr lang="en-US" dirty="0" smtClean="0"/>
              <a:t> </a:t>
            </a:r>
          </a:p>
          <a:p>
            <a:r>
              <a:rPr lang="en-US" dirty="0" smtClean="0"/>
              <a:t>Smart Box </a:t>
            </a:r>
            <a:r>
              <a:rPr lang="en-US" dirty="0" err="1" smtClean="0"/>
              <a:t>Kakao</a:t>
            </a:r>
            <a:r>
              <a:rPr lang="en-US" dirty="0" smtClean="0"/>
              <a:t> Fermentation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876800" y="4724400"/>
            <a:ext cx="31584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Rp</a:t>
            </a:r>
            <a:r>
              <a:rPr lang="en-US" sz="4000" dirty="0" smtClean="0"/>
              <a:t> 0,98 </a:t>
            </a:r>
            <a:r>
              <a:rPr lang="en-US" sz="4000" dirty="0" err="1" smtClean="0"/>
              <a:t>Triliun</a:t>
            </a:r>
            <a:endParaRPr lang="en-US"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background\_34-46162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 rot="5400000" flipH="1" flipV="1">
            <a:off x="3467100" y="1257300"/>
            <a:ext cx="2209800" cy="9144000"/>
          </a:xfrm>
          <a:prstGeom prst="rect">
            <a:avLst/>
          </a:prstGeom>
          <a:noFill/>
        </p:spPr>
      </p:pic>
      <p:pic>
        <p:nvPicPr>
          <p:cNvPr id="6" name="Picture 2" descr="G:\background\_34-46162.jpg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 rot="5400000">
            <a:off x="3581399" y="-3581398"/>
            <a:ext cx="1981201" cy="914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295400"/>
            <a:ext cx="7696200" cy="4495800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mengurangi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air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agar </a:t>
            </a:r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kaka </a:t>
            </a:r>
            <a:r>
              <a:rPr lang="en-US" dirty="0" err="1" smtClean="0"/>
              <a:t>sesuai</a:t>
            </a:r>
            <a:r>
              <a:rPr lang="en-US" dirty="0" smtClean="0"/>
              <a:t> </a:t>
            </a:r>
            <a:r>
              <a:rPr lang="en-US" dirty="0" err="1" smtClean="0"/>
              <a:t>syarat</a:t>
            </a:r>
            <a:r>
              <a:rPr lang="en-US" dirty="0" smtClean="0"/>
              <a:t> </a:t>
            </a:r>
            <a:r>
              <a:rPr lang="en-US" dirty="0" err="1" smtClean="0"/>
              <a:t>umum</a:t>
            </a:r>
            <a:r>
              <a:rPr lang="en-US" dirty="0" smtClean="0"/>
              <a:t> SNI 01-2323-1991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air </a:t>
            </a:r>
            <a:r>
              <a:rPr lang="en-US" dirty="0" err="1" smtClean="0"/>
              <a:t>maksimal</a:t>
            </a:r>
            <a:r>
              <a:rPr lang="en-US" dirty="0" smtClean="0"/>
              <a:t> 7,5%</a:t>
            </a:r>
          </a:p>
          <a:p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r>
              <a:rPr lang="en-US" dirty="0" smtClean="0"/>
              <a:t> </a:t>
            </a:r>
            <a:r>
              <a:rPr lang="en-US" dirty="0" err="1" smtClean="0"/>
              <a:t>membutuhkan</a:t>
            </a:r>
            <a:r>
              <a:rPr lang="en-US" dirty="0" smtClean="0"/>
              <a:t> </a:t>
            </a:r>
            <a:r>
              <a:rPr lang="en-US" dirty="0" err="1" smtClean="0"/>
              <a:t>waktu</a:t>
            </a:r>
            <a:r>
              <a:rPr lang="en-US" dirty="0" smtClean="0"/>
              <a:t> 5 </a:t>
            </a:r>
            <a:r>
              <a:rPr lang="en-US" dirty="0" err="1" smtClean="0"/>
              <a:t>hari</a:t>
            </a:r>
            <a:r>
              <a:rPr lang="en-US" dirty="0" smtClean="0"/>
              <a:t> </a:t>
            </a:r>
            <a:r>
              <a:rPr lang="en-US" dirty="0" err="1" smtClean="0"/>
              <a:t>dimana</a:t>
            </a:r>
            <a:r>
              <a:rPr lang="en-US" dirty="0" smtClean="0"/>
              <a:t> </a:t>
            </a:r>
            <a:r>
              <a:rPr lang="en-US" dirty="0" err="1" smtClean="0"/>
              <a:t>hari</a:t>
            </a:r>
            <a:r>
              <a:rPr lang="en-US" dirty="0" smtClean="0"/>
              <a:t> ke-3 </a:t>
            </a:r>
            <a:r>
              <a:rPr lang="en-US" dirty="0" err="1" smtClean="0"/>
              <a:t>dan</a:t>
            </a:r>
            <a:r>
              <a:rPr lang="en-US" dirty="0" smtClean="0"/>
              <a:t> ke-5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diaduk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harus</a:t>
            </a:r>
            <a:r>
              <a:rPr lang="en-US" dirty="0" smtClean="0"/>
              <a:t> </a:t>
            </a:r>
            <a:r>
              <a:rPr lang="en-US" dirty="0" err="1" smtClean="0"/>
              <a:t>diaduk</a:t>
            </a:r>
            <a:r>
              <a:rPr lang="en-US" dirty="0" smtClean="0"/>
              <a:t> </a:t>
            </a:r>
            <a:r>
              <a:rPr lang="en-US" dirty="0" err="1" smtClean="0"/>
              <a:t>jika</a:t>
            </a:r>
            <a:r>
              <a:rPr lang="en-US" dirty="0" smtClean="0"/>
              <a:t> </a:t>
            </a:r>
            <a:r>
              <a:rPr lang="en-US" dirty="0" err="1" smtClean="0"/>
              <a:t>suhu</a:t>
            </a:r>
            <a:r>
              <a:rPr lang="en-US" dirty="0" smtClean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dirty="0" err="1" smtClean="0"/>
              <a:t>kotak</a:t>
            </a:r>
            <a:r>
              <a:rPr lang="en-US" dirty="0" smtClean="0"/>
              <a:t> </a:t>
            </a:r>
            <a:r>
              <a:rPr lang="en-US" u="sng" dirty="0" smtClean="0"/>
              <a:t>&gt;</a:t>
            </a:r>
            <a:r>
              <a:rPr lang="en-US" dirty="0" smtClean="0"/>
              <a:t> 50</a:t>
            </a:r>
            <a:r>
              <a:rPr lang="en-US" baseline="30000" dirty="0" smtClean="0"/>
              <a:t>o</a:t>
            </a:r>
            <a:r>
              <a:rPr lang="en-US" dirty="0" smtClean="0"/>
              <a:t>C</a:t>
            </a:r>
          </a:p>
          <a:p>
            <a:r>
              <a:rPr lang="en-US" dirty="0" smtClean="0"/>
              <a:t>Smart Box Cacao Fermentation </a:t>
            </a:r>
            <a:r>
              <a:rPr lang="en-US" dirty="0" err="1" smtClean="0"/>
              <a:t>digunakan</a:t>
            </a:r>
            <a:r>
              <a:rPr lang="en-US" dirty="0" smtClean="0"/>
              <a:t> </a:t>
            </a:r>
            <a:r>
              <a:rPr lang="en-US" dirty="0" err="1" smtClean="0"/>
              <a:t>sebagai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mempercepat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secara</a:t>
            </a:r>
            <a:r>
              <a:rPr lang="en-US" dirty="0" smtClean="0"/>
              <a:t> </a:t>
            </a:r>
            <a:r>
              <a:rPr lang="en-US" dirty="0" err="1" smtClean="0"/>
              <a:t>otomatis</a:t>
            </a:r>
            <a:r>
              <a:rPr lang="en-US" dirty="0" smtClean="0"/>
              <a:t> </a:t>
            </a:r>
            <a:r>
              <a:rPr lang="en-US" dirty="0" err="1" smtClean="0"/>
              <a:t>sehingga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018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 descr="G:\background\free-vector-chocolate-dynamic-lines-of-the-background-vector_017134_Chocolate background 2.jpg"/>
          <p:cNvPicPr>
            <a:picLocks noChangeAspect="1" noChangeArrowheads="1"/>
          </p:cNvPicPr>
          <p:nvPr/>
        </p:nvPicPr>
        <p:blipFill>
          <a:blip r:embed="rId2"/>
          <a:srcRect t="57031"/>
          <a:stretch>
            <a:fillRect/>
          </a:stretch>
        </p:blipFill>
        <p:spPr bwMode="auto">
          <a:xfrm>
            <a:off x="0" y="5181600"/>
            <a:ext cx="9144000" cy="1676400"/>
          </a:xfrm>
          <a:prstGeom prst="rect">
            <a:avLst/>
          </a:prstGeom>
          <a:noFill/>
        </p:spPr>
      </p:pic>
      <p:pic>
        <p:nvPicPr>
          <p:cNvPr id="44" name="Picture 1" descr="G:\background\free-vector-chocolate-dynamic-lines-of-the-background-vector_017134_chocolate backgroun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23622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381000" y="2209800"/>
            <a:ext cx="1981200" cy="255323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Indonesia </a:t>
            </a:r>
            <a:r>
              <a:rPr lang="en-US" sz="2000" dirty="0" err="1" smtClean="0"/>
              <a:t>merupakan</a:t>
            </a:r>
            <a:r>
              <a:rPr lang="en-US" sz="2000" dirty="0" smtClean="0"/>
              <a:t> </a:t>
            </a:r>
            <a:r>
              <a:rPr lang="en-US" sz="2000" dirty="0" err="1" smtClean="0"/>
              <a:t>penghasil</a:t>
            </a:r>
            <a:r>
              <a:rPr lang="en-US" sz="2000" dirty="0" smtClean="0"/>
              <a:t> </a:t>
            </a:r>
            <a:r>
              <a:rPr lang="en-US" sz="2000" dirty="0" err="1" smtClean="0"/>
              <a:t>biji</a:t>
            </a:r>
            <a:r>
              <a:rPr lang="en-US" sz="2000" dirty="0" smtClean="0"/>
              <a:t> </a:t>
            </a:r>
            <a:r>
              <a:rPr lang="en-US" sz="2000" dirty="0" err="1" smtClean="0"/>
              <a:t>kakao</a:t>
            </a:r>
            <a:r>
              <a:rPr lang="en-US" sz="2000" dirty="0" smtClean="0"/>
              <a:t> </a:t>
            </a:r>
            <a:r>
              <a:rPr lang="en-US" sz="2000" dirty="0" err="1" smtClean="0"/>
              <a:t>terbesar</a:t>
            </a:r>
            <a:r>
              <a:rPr lang="en-US" sz="2000" dirty="0" smtClean="0"/>
              <a:t> ke-2 </a:t>
            </a:r>
            <a:r>
              <a:rPr lang="en-US" sz="2000" dirty="0" err="1" smtClean="0"/>
              <a:t>di</a:t>
            </a:r>
            <a:r>
              <a:rPr lang="en-US" sz="2000" dirty="0" smtClean="0"/>
              <a:t> </a:t>
            </a:r>
            <a:r>
              <a:rPr lang="en-US" sz="2000" dirty="0" err="1" smtClean="0"/>
              <a:t>dunia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1400" dirty="0" err="1" smtClean="0"/>
              <a:t>Sumber</a:t>
            </a:r>
            <a:r>
              <a:rPr lang="en-US" sz="1400" dirty="0" smtClean="0"/>
              <a:t> : dprd.jatimprov.go.id</a:t>
            </a:r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5105400" cy="9144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  <a:latin typeface="Berlin Sans FB" pitchFamily="34" charset="0"/>
              </a:rPr>
              <a:t>Latar</a:t>
            </a:r>
            <a:r>
              <a:rPr lang="en-US" dirty="0" smtClean="0">
                <a:solidFill>
                  <a:schemeClr val="bg1"/>
                </a:solidFill>
                <a:latin typeface="Berlin Sans FB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Berlin Sans FB" pitchFamily="34" charset="0"/>
              </a:rPr>
              <a:t>Belakang</a:t>
            </a:r>
            <a:endParaRPr lang="en-US" dirty="0">
              <a:solidFill>
                <a:schemeClr val="bg1"/>
              </a:solidFill>
              <a:latin typeface="Berlin Sans FB" pitchFamily="34" charset="0"/>
            </a:endParaRPr>
          </a:p>
        </p:txBody>
      </p:sp>
      <p:sp>
        <p:nvSpPr>
          <p:cNvPr id="4098" name="AutoShape 2" descr="http://1.bp.blogspot.com/-bZxLaqOiHwE/T5ZKbZWk3cI/AAAAAAAAB70/T5tVO4uUtRE/s1600/AprilChallenge+%25281%252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00" name="AutoShape 4" descr="http://1.bp.blogspot.com/-bZxLaqOiHwE/T5ZKbZWk3cI/AAAAAAAAB70/T5tVO4uUtRE/s1600/AprilChallenge+%25281%252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76600" y="2209800"/>
            <a:ext cx="2227052" cy="297180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baseline="0" dirty="0" smtClean="0"/>
              <a:t>	</a:t>
            </a:r>
            <a:r>
              <a:rPr lang="en-US" sz="3800" dirty="0" err="1" smtClean="0">
                <a:solidFill>
                  <a:schemeClr val="tx1"/>
                </a:solidFill>
              </a:rPr>
              <a:t>Kakao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merupakan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salah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satu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komoditas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ekspor</a:t>
            </a:r>
            <a:r>
              <a:rPr lang="en-US" sz="3800" dirty="0" smtClean="0">
                <a:solidFill>
                  <a:schemeClr val="tx1"/>
                </a:solidFill>
              </a:rPr>
              <a:t> yang </a:t>
            </a:r>
            <a:r>
              <a:rPr lang="en-US" sz="3800" dirty="0" err="1" smtClean="0">
                <a:solidFill>
                  <a:schemeClr val="tx1"/>
                </a:solidFill>
              </a:rPr>
              <a:t>berkontribusi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untuk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meningkatkan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devisa</a:t>
            </a:r>
            <a:r>
              <a:rPr lang="en-US" sz="3800" dirty="0" smtClean="0">
                <a:solidFill>
                  <a:schemeClr val="tx1"/>
                </a:solidFill>
              </a:rPr>
              <a:t> </a:t>
            </a:r>
            <a:r>
              <a:rPr lang="en-US" sz="3800" dirty="0" err="1" smtClean="0">
                <a:solidFill>
                  <a:schemeClr val="tx1"/>
                </a:solidFill>
              </a:rPr>
              <a:t>negara</a:t>
            </a:r>
            <a:endParaRPr lang="en-US" sz="3800" dirty="0" smtClean="0">
              <a:solidFill>
                <a:schemeClr val="tx1"/>
              </a:solidFill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en-US" sz="3200" baseline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/>
              <a:t>	</a:t>
            </a:r>
            <a:r>
              <a:rPr lang="en-US" sz="3200" dirty="0" err="1" smtClean="0"/>
              <a:t>Sumber</a:t>
            </a:r>
            <a:r>
              <a:rPr lang="en-US" sz="3200" dirty="0" smtClean="0"/>
              <a:t> :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sz="2500" dirty="0" smtClean="0"/>
              <a:t>	www.kemendag.go.id</a:t>
            </a:r>
            <a:endParaRPr kumimoji="0" lang="en-US" sz="25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72200" y="2133600"/>
            <a:ext cx="2133600" cy="21336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Problematika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kualitas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biji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kakao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yang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ekspor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oleh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Indonesia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masih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sangat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rendah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048000" y="1524000"/>
            <a:ext cx="2209800" cy="2438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sz="2400" dirty="0" smtClean="0"/>
              <a:t>	</a:t>
            </a:r>
            <a:r>
              <a:rPr lang="en-US" sz="2000" dirty="0" err="1" smtClean="0"/>
              <a:t>pengelolaan</a:t>
            </a:r>
            <a:r>
              <a:rPr lang="en-US" sz="2000" dirty="0" smtClean="0"/>
              <a:t> </a:t>
            </a:r>
            <a:r>
              <a:rPr lang="en-US" sz="2000" dirty="0" err="1" smtClean="0"/>
              <a:t>produk</a:t>
            </a:r>
            <a:r>
              <a:rPr lang="en-US" sz="2000" dirty="0" smtClean="0"/>
              <a:t> </a:t>
            </a:r>
            <a:r>
              <a:rPr lang="en-US" sz="2000" dirty="0" err="1" smtClean="0"/>
              <a:t>kakao</a:t>
            </a:r>
            <a:r>
              <a:rPr lang="en-US" sz="2000" dirty="0" smtClean="0"/>
              <a:t> </a:t>
            </a:r>
            <a:r>
              <a:rPr lang="en-US" sz="2000" dirty="0" smtClean="0"/>
              <a:t>yang 85% </a:t>
            </a:r>
            <a:r>
              <a:rPr lang="en-US" sz="2000" dirty="0" err="1" smtClean="0"/>
              <a:t>tanpa</a:t>
            </a:r>
            <a:r>
              <a:rPr lang="en-US" sz="2000" dirty="0" smtClean="0"/>
              <a:t> </a:t>
            </a:r>
            <a:r>
              <a:rPr lang="en-US" sz="2000" dirty="0" err="1" smtClean="0"/>
              <a:t>fermentasi</a:t>
            </a:r>
            <a:r>
              <a:rPr lang="en-US" sz="2000" dirty="0" smtClean="0"/>
              <a:t> , 15% </a:t>
            </a:r>
            <a:r>
              <a:rPr lang="en-US" sz="2000" dirty="0" err="1" smtClean="0"/>
              <a:t>sisanya</a:t>
            </a:r>
            <a:r>
              <a:rPr lang="en-US" sz="2000" dirty="0" smtClean="0"/>
              <a:t>  </a:t>
            </a:r>
            <a:r>
              <a:rPr lang="en-US" sz="2000" dirty="0" err="1" smtClean="0"/>
              <a:t>fermentasi</a:t>
            </a:r>
            <a:r>
              <a:rPr lang="en-US" sz="2000" dirty="0" smtClean="0"/>
              <a:t> </a:t>
            </a:r>
            <a:r>
              <a:rPr lang="en-US" sz="2000" dirty="0" err="1" smtClean="0"/>
              <a:t>secara</a:t>
            </a:r>
            <a:r>
              <a:rPr lang="en-US" sz="2000" dirty="0" smtClean="0"/>
              <a:t> </a:t>
            </a:r>
            <a:r>
              <a:rPr lang="en-US" sz="2000" dirty="0" err="1" smtClean="0"/>
              <a:t>tradisional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1066800"/>
            <a:ext cx="2688124" cy="4114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dirty="0" smtClean="0"/>
              <a:t>	</a:t>
            </a:r>
            <a:r>
              <a:rPr lang="en-US" dirty="0" err="1" smtClean="0"/>
              <a:t>Proses</a:t>
            </a:r>
            <a:r>
              <a:rPr lang="en-US" dirty="0" smtClean="0"/>
              <a:t> </a:t>
            </a:r>
            <a:r>
              <a:rPr lang="en-US" dirty="0" err="1" smtClean="0"/>
              <a:t>fermentasi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merupakan</a:t>
            </a:r>
            <a:r>
              <a:rPr lang="en-US" dirty="0" smtClean="0"/>
              <a:t> </a:t>
            </a:r>
            <a:r>
              <a:rPr lang="en-US" dirty="0" err="1" smtClean="0"/>
              <a:t>salah</a:t>
            </a:r>
            <a:r>
              <a:rPr lang="en-US" dirty="0" smtClean="0"/>
              <a:t> </a:t>
            </a:r>
            <a:r>
              <a:rPr lang="en-US" dirty="0" err="1" smtClean="0"/>
              <a:t>satu</a:t>
            </a:r>
            <a:r>
              <a:rPr lang="en-US" dirty="0" smtClean="0"/>
              <a:t> </a:t>
            </a:r>
            <a:r>
              <a:rPr lang="en-US" dirty="0" err="1" smtClean="0"/>
              <a:t>upaya</a:t>
            </a:r>
            <a:r>
              <a:rPr lang="en-US" dirty="0" smtClean="0"/>
              <a:t> </a:t>
            </a:r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</a:t>
            </a:r>
            <a:r>
              <a:rPr lang="en-US" dirty="0" err="1" smtClean="0"/>
              <a:t>kualitas</a:t>
            </a:r>
            <a:r>
              <a:rPr lang="en-US" dirty="0" smtClean="0"/>
              <a:t> </a:t>
            </a:r>
            <a:r>
              <a:rPr lang="en-US" dirty="0" err="1" smtClean="0"/>
              <a:t>biji</a:t>
            </a:r>
            <a:r>
              <a:rPr lang="en-US" dirty="0" smtClean="0"/>
              <a:t>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dapat</a:t>
            </a:r>
            <a:r>
              <a:rPr lang="en-US" dirty="0" smtClean="0"/>
              <a:t> </a:t>
            </a:r>
            <a:r>
              <a:rPr lang="id-ID" dirty="0" smtClean="0"/>
              <a:t>mengurangi</a:t>
            </a:r>
            <a:r>
              <a:rPr lang="en-US" dirty="0" smtClean="0"/>
              <a:t> </a:t>
            </a:r>
            <a:r>
              <a:rPr lang="en-US" dirty="0" err="1" smtClean="0"/>
              <a:t>kadar</a:t>
            </a:r>
            <a:r>
              <a:rPr lang="en-US" dirty="0" smtClean="0"/>
              <a:t> air, rasa </a:t>
            </a:r>
            <a:r>
              <a:rPr lang="en-US" dirty="0" err="1" smtClean="0"/>
              <a:t>pahit</a:t>
            </a:r>
            <a:r>
              <a:rPr lang="en-US" dirty="0" smtClean="0"/>
              <a:t>, </a:t>
            </a:r>
            <a:r>
              <a:rPr lang="en-US" dirty="0" err="1" smtClean="0"/>
              <a:t>dan</a:t>
            </a:r>
            <a:r>
              <a:rPr lang="id-ID" dirty="0" smtClean="0"/>
              <a:t> </a:t>
            </a:r>
            <a:r>
              <a:rPr lang="id-ID" dirty="0" smtClean="0"/>
              <a:t>sepat di dalam biji </a:t>
            </a:r>
            <a:r>
              <a:rPr lang="id-ID" dirty="0" smtClean="0"/>
              <a:t>kakao</a:t>
            </a:r>
            <a:r>
              <a:rPr lang="en-US" dirty="0" smtClean="0"/>
              <a:t>, </a:t>
            </a:r>
            <a:r>
              <a:rPr lang="en-US" dirty="0" err="1" smtClean="0"/>
              <a:t>serta</a:t>
            </a:r>
            <a:r>
              <a:rPr lang="en-US" dirty="0" smtClean="0"/>
              <a:t> </a:t>
            </a:r>
            <a:r>
              <a:rPr lang="en-US" dirty="0" err="1" smtClean="0"/>
              <a:t>meningkatkan</a:t>
            </a:r>
            <a:r>
              <a:rPr lang="en-US" dirty="0" smtClean="0"/>
              <a:t> aroma </a:t>
            </a:r>
            <a:r>
              <a:rPr lang="en-US" dirty="0" err="1" smtClean="0"/>
              <a:t>kakao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kacang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Curved Left Arrow 28"/>
          <p:cNvSpPr/>
          <p:nvPr/>
        </p:nvSpPr>
        <p:spPr>
          <a:xfrm rot="16795915">
            <a:off x="2609034" y="1961466"/>
            <a:ext cx="600871" cy="131541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C000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Left Arrow 29"/>
          <p:cNvSpPr/>
          <p:nvPr/>
        </p:nvSpPr>
        <p:spPr>
          <a:xfrm rot="16477096">
            <a:off x="2561844" y="2054319"/>
            <a:ext cx="538898" cy="1509294"/>
          </a:xfrm>
          <a:prstGeom prst="curvedLeftArrow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urved Right Arrow 30"/>
          <p:cNvSpPr/>
          <p:nvPr/>
        </p:nvSpPr>
        <p:spPr>
          <a:xfrm rot="15126280">
            <a:off x="5714834" y="2872393"/>
            <a:ext cx="609600" cy="1564439"/>
          </a:xfrm>
          <a:prstGeom prst="curvedRightArrow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urved Right Arrow 31"/>
          <p:cNvSpPr/>
          <p:nvPr/>
        </p:nvSpPr>
        <p:spPr>
          <a:xfrm rot="15237559">
            <a:off x="5578425" y="2562198"/>
            <a:ext cx="724100" cy="1384052"/>
          </a:xfrm>
          <a:prstGeom prst="curved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 cstate="print"/>
          <a:srcRect l="29868" t="16667" r="33821" b="9375"/>
          <a:stretch>
            <a:fillRect/>
          </a:stretch>
        </p:blipFill>
        <p:spPr bwMode="auto">
          <a:xfrm>
            <a:off x="3276600" y="990600"/>
            <a:ext cx="4724400" cy="541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9" name="Group 38"/>
          <p:cNvGrpSpPr/>
          <p:nvPr/>
        </p:nvGrpSpPr>
        <p:grpSpPr>
          <a:xfrm>
            <a:off x="5105400" y="990600"/>
            <a:ext cx="4114800" cy="5257800"/>
            <a:chOff x="-321236" y="0"/>
            <a:chExt cx="5002306" cy="6248400"/>
          </a:xfrm>
        </p:grpSpPr>
        <p:pic>
          <p:nvPicPr>
            <p:cNvPr id="37" name="Picture 36"/>
            <p:cNvPicPr/>
            <p:nvPr/>
          </p:nvPicPr>
          <p:blipFill>
            <a:blip r:embed="rId5" cstate="print"/>
            <a:srcRect l="27404" t="35897" r="58333" b="11681"/>
            <a:stretch>
              <a:fillRect/>
            </a:stretch>
          </p:blipFill>
          <p:spPr bwMode="auto">
            <a:xfrm>
              <a:off x="0" y="0"/>
              <a:ext cx="4495800" cy="6248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8" name="Rounded Rectangle 37"/>
            <p:cNvSpPr/>
            <p:nvPr/>
          </p:nvSpPr>
          <p:spPr>
            <a:xfrm>
              <a:off x="-321236" y="5433391"/>
              <a:ext cx="5002306" cy="543339"/>
            </a:xfrm>
            <a:prstGeom prst="roundRect">
              <a:avLst/>
            </a:prstGeom>
            <a:noFill/>
            <a:ln w="76200" cmpd="dbl">
              <a:solidFill>
                <a:srgbClr val="002060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7" name="Picture 26" descr="Fermentasi tumpukan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121630">
            <a:off x="1232578" y="4065292"/>
            <a:ext cx="2743200" cy="23080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 descr="Fermentasi Kakao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281218">
            <a:off x="3329690" y="3924388"/>
            <a:ext cx="2910855" cy="281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Picture 32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752138">
            <a:off x="5800684" y="4184908"/>
            <a:ext cx="3124200" cy="236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1" name="Group 40"/>
          <p:cNvGrpSpPr/>
          <p:nvPr/>
        </p:nvGrpSpPr>
        <p:grpSpPr>
          <a:xfrm>
            <a:off x="228600" y="1752600"/>
            <a:ext cx="5546169" cy="3329229"/>
            <a:chOff x="1143000" y="533400"/>
            <a:chExt cx="6748937" cy="3329229"/>
          </a:xfrm>
        </p:grpSpPr>
        <p:pic>
          <p:nvPicPr>
            <p:cNvPr id="1026" name="Picture 2" descr="G:\Tim J\Screenshot_13.png"/>
            <p:cNvPicPr>
              <a:picLocks noChangeAspect="1" noChangeArrowheads="1"/>
            </p:cNvPicPr>
            <p:nvPr/>
          </p:nvPicPr>
          <p:blipFill>
            <a:blip r:embed="rId9" cstate="print"/>
            <a:srcRect r="638" b="3725"/>
            <a:stretch>
              <a:fillRect/>
            </a:stretch>
          </p:blipFill>
          <p:spPr bwMode="auto">
            <a:xfrm>
              <a:off x="1143000" y="533400"/>
              <a:ext cx="6748937" cy="33292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027" name="Picture 3" descr="G:\Tim J\Screenshot_1.png"/>
            <p:cNvPicPr>
              <a:picLocks noChangeAspect="1" noChangeArrowheads="1"/>
            </p:cNvPicPr>
            <p:nvPr/>
          </p:nvPicPr>
          <p:blipFill>
            <a:blip r:embed="rId10" cstate="print"/>
            <a:srcRect l="4300" t="8712"/>
            <a:stretch>
              <a:fillRect/>
            </a:stretch>
          </p:blipFill>
          <p:spPr bwMode="auto">
            <a:xfrm>
              <a:off x="4267200" y="914400"/>
              <a:ext cx="3581400" cy="5334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42" name="Rounded Rectangle 41"/>
          <p:cNvSpPr/>
          <p:nvPr/>
        </p:nvSpPr>
        <p:spPr>
          <a:xfrm rot="10800000" flipV="1">
            <a:off x="152400" y="2057400"/>
            <a:ext cx="5410200" cy="2485787"/>
          </a:xfrm>
          <a:prstGeom prst="roundRect">
            <a:avLst/>
          </a:prstGeom>
          <a:solidFill>
            <a:srgbClr val="A02831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“Smart Box </a:t>
            </a:r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Kakao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Fermentation” </a:t>
            </a:r>
          </a:p>
          <a:p>
            <a:pPr algn="ctr"/>
            <a:r>
              <a:rPr 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Sebagai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id-ID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Rancang Bangun Kotak Fermentasi Biji Kakao Berbasis Mikrokontroler untuk Meningkatkan Hasil Ferm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</a:t>
            </a:r>
            <a:r>
              <a:rPr lang="id-ID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ntasi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276600" y="990600"/>
            <a:ext cx="4648200" cy="685800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/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15000" y="1295400"/>
            <a:ext cx="2667000" cy="3505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7" name="Picture 46"/>
          <p:cNvPicPr/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934200" y="4114800"/>
            <a:ext cx="1905000" cy="2362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Rounded Rectangle 47"/>
          <p:cNvSpPr/>
          <p:nvPr/>
        </p:nvSpPr>
        <p:spPr>
          <a:xfrm>
            <a:off x="228600" y="1905000"/>
            <a:ext cx="5410200" cy="304800"/>
          </a:xfrm>
          <a:prstGeom prst="roundRect">
            <a:avLst/>
          </a:prstGeom>
          <a:noFill/>
          <a:ln w="5715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46821E-7 L -0.63333 -0.0083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" y="-4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0832 L -0.70208 0.00971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" y="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0832 L -0.75313 0.0027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" y="-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0.00832 L -0.825 0.01479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6532E-6 L -0.66667 -0.02219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3" y="-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decel="500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5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35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9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40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4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6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" presetClass="exit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15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5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770" decel="100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770" decel="100000"/>
                                        <p:tgtEl>
                                          <p:spTgt spid="42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162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163" dur="77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164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165" dur="77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166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00"/>
                            </p:stCondLst>
                            <p:childTnLst>
                              <p:par>
                                <p:cTn id="168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7" grpId="0" animBg="1"/>
      <p:bldP spid="7" grpId="1" animBg="1"/>
      <p:bldP spid="8" grpId="0" animBg="1"/>
      <p:bldP spid="8" grpId="1" animBg="1"/>
      <p:bldP spid="8" grpId="2" animBg="1"/>
      <p:bldP spid="15" grpId="0" animBg="1"/>
      <p:bldP spid="15" grpId="1" animBg="1"/>
      <p:bldP spid="16" grpId="0" animBg="1"/>
      <p:bldP spid="1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42" grpId="0" animBg="1"/>
      <p:bldP spid="45" grpId="0" animBg="1"/>
      <p:bldP spid="4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background\-xoo-xoo.me-www-template-5119-p16f4cf7dvvch17sgh2a180m1hkt9-600x.jpg"/>
          <p:cNvPicPr>
            <a:picLocks noChangeAspect="1" noChangeArrowheads="1"/>
          </p:cNvPicPr>
          <p:nvPr/>
        </p:nvPicPr>
        <p:blipFill>
          <a:blip r:embed="rId2"/>
          <a:srcRect t="16981" b="9434"/>
          <a:stretch>
            <a:fillRect/>
          </a:stretch>
        </p:blipFill>
        <p:spPr bwMode="auto">
          <a:xfrm flipV="1">
            <a:off x="0" y="5029200"/>
            <a:ext cx="9144000" cy="1828800"/>
          </a:xfrm>
          <a:prstGeom prst="rect">
            <a:avLst/>
          </a:prstGeom>
          <a:noFill/>
        </p:spPr>
      </p:pic>
      <p:pic>
        <p:nvPicPr>
          <p:cNvPr id="5121" name="Picture 1" descr="G:\background\free-vector-chocolate-dynamic-lines-of-the-background-vector_017134_chocolate backgroun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3124200"/>
          </a:xfrm>
          <a:prstGeom prst="rect">
            <a:avLst/>
          </a:prstGeom>
          <a:noFill/>
        </p:spPr>
      </p:pic>
      <p:pic>
        <p:nvPicPr>
          <p:cNvPr id="4" name="Picture 5" descr="D:\UB\MK\LCEN 2014\AprilChallenge (1).png"/>
          <p:cNvPicPr>
            <a:picLocks noChangeAspect="1" noChangeArrowheads="1"/>
          </p:cNvPicPr>
          <p:nvPr/>
        </p:nvPicPr>
        <p:blipFill>
          <a:blip r:embed="rId4" cstate="print">
            <a:lum bright="30000" contrast="-40000"/>
          </a:blip>
          <a:srcRect/>
          <a:stretch>
            <a:fillRect/>
          </a:stretch>
        </p:blipFill>
        <p:spPr bwMode="auto">
          <a:xfrm>
            <a:off x="0" y="2057400"/>
            <a:ext cx="9144000" cy="3810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572000" y="152400"/>
            <a:ext cx="4267200" cy="1143000"/>
          </a:xfrm>
          <a:prstGeom prst="roundRect">
            <a:avLst/>
          </a:prstGeom>
          <a:solidFill>
            <a:srgbClr val="B1071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lgerian" pitchFamily="82" charset="0"/>
              </a:rPr>
              <a:t>TUJUAN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lgerian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H="1">
            <a:off x="-4572000" y="1981200"/>
            <a:ext cx="4267200" cy="3657600"/>
          </a:xfrm>
          <a:prstGeom prst="flowChartPunchedTap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>
            <a:normAutofit fontScale="62500" lnSpcReduction="20000"/>
          </a:bodyPr>
          <a:lstStyle/>
          <a:p>
            <a:pPr lvl="0">
              <a:buFont typeface="Wingdings" pitchFamily="2" charset="2"/>
              <a:buChar char="Ø"/>
            </a:pP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AB0511"/>
              </a:solidFill>
            </a:endParaRPr>
          </a:p>
          <a:p>
            <a:pPr lvl="0">
              <a:buFont typeface="Wingdings" pitchFamily="2" charset="2"/>
              <a:buChar char="Ø"/>
            </a:pP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Untuk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merancang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dan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membuat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suatu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sistem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id-ID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pengontrol suhu dan kelembaban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proses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fermentasi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biji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kakao</a:t>
            </a: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.</a:t>
            </a:r>
          </a:p>
          <a:p>
            <a:pPr lvl="0">
              <a:buFont typeface="Wingdings" pitchFamily="2" charset="2"/>
              <a:buChar char="Ø"/>
            </a:pPr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U</a:t>
            </a:r>
            <a:r>
              <a:rPr lang="id-ID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ntuk meningkatkan hasil fermentasi yang sesuai dengan SNI.</a:t>
            </a:r>
            <a:endParaRPr lang="en-US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AB0511"/>
              </a:solidFill>
            </a:endParaRPr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296400" y="152400"/>
            <a:ext cx="4267200" cy="1143000"/>
          </a:xfrm>
          <a:prstGeom prst="roundRect">
            <a:avLst/>
          </a:prstGeom>
          <a:solidFill>
            <a:srgbClr val="B10713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Algerian" pitchFamily="82" charset="0"/>
                <a:ea typeface="+mj-ea"/>
                <a:cs typeface="+mj-cs"/>
              </a:rPr>
              <a:t>MANFAAT</a:t>
            </a:r>
            <a:endParaRPr kumimoji="0" lang="en-US" sz="44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Algerian" pitchFamily="82" charset="0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flipH="1">
            <a:off x="9296400" y="1828800"/>
            <a:ext cx="4267200" cy="3810000"/>
          </a:xfrm>
          <a:prstGeom prst="flowChartPunchedTap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Meningkatkan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laba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penjualan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biji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kakao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dengan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meningkatnya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id-ID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standar mutu ekspor-impor biji kakao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Membantu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perekonomian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Negara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dengan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meningkatkan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hasil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produksi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biji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kakao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Nasional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.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Memudahkan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petani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dalam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mempercepat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proses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fermentasi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biji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kakao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meningkatkan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hasil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mutu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produksi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biji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kakao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yang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sesuai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</a:t>
            </a:r>
            <a:r>
              <a:rPr lang="en-US" sz="26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dengan</a:t>
            </a:r>
            <a:r>
              <a:rPr lang="en-US" sz="2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AB0511"/>
                </a:solidFill>
              </a:rPr>
              <a:t> SNI.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124" name="Picture 4" descr="G:\background\black-chocolate-and-nut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562600"/>
            <a:ext cx="2819400" cy="1295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5" name="Picture 5" descr="G:\background\images (2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5623238"/>
            <a:ext cx="2057400" cy="12347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94444E-6 -3.81503E-6 L 0.80538 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1.94444E-6 -3.81503E-6 L 0.80538 0.0048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" y="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5E-6 2.08092E-6 L 0.80781 -0.006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3.33333E-6 -3.52601E-6 L 0.79167 -0.0055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6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52601E-6 L -0.7 -0.0055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" y="-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711E-6 L -0.71667 4.97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uiExpand="1" build="p" animBg="1"/>
      <p:bldP spid="3" grpId="1" uiExpand="1" build="p"/>
      <p:bldP spid="5" grpId="0" animBg="1"/>
      <p:bldP spid="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G:\background\free-vector-chocolate-dynamic-lines-of-the-background-vector_017134_Chocolate background 2.jpg"/>
          <p:cNvPicPr>
            <a:picLocks noChangeAspect="1" noChangeArrowheads="1"/>
          </p:cNvPicPr>
          <p:nvPr/>
        </p:nvPicPr>
        <p:blipFill>
          <a:blip r:embed="rId2"/>
          <a:srcRect t="57031"/>
          <a:stretch>
            <a:fillRect/>
          </a:stretch>
        </p:blipFill>
        <p:spPr bwMode="auto">
          <a:xfrm>
            <a:off x="0" y="5181600"/>
            <a:ext cx="9144000" cy="1676400"/>
          </a:xfrm>
          <a:prstGeom prst="rect">
            <a:avLst/>
          </a:prstGeom>
          <a:noFill/>
        </p:spPr>
      </p:pic>
      <p:pic>
        <p:nvPicPr>
          <p:cNvPr id="4098" name="Picture 2" descr="G:\background\free-vector-chocolate-dynamic-lines-of-the-background-vector_017134_Chocolate background 2.jpg"/>
          <p:cNvPicPr>
            <a:picLocks noChangeAspect="1" noChangeArrowheads="1"/>
          </p:cNvPicPr>
          <p:nvPr/>
        </p:nvPicPr>
        <p:blipFill>
          <a:blip r:embed="rId2"/>
          <a:srcRect t="57031"/>
          <a:stretch>
            <a:fillRect/>
          </a:stretch>
        </p:blipFill>
        <p:spPr bwMode="auto">
          <a:xfrm flipH="1" flipV="1">
            <a:off x="0" y="0"/>
            <a:ext cx="9144000" cy="1676400"/>
          </a:xfrm>
          <a:prstGeom prst="rect">
            <a:avLst/>
          </a:prstGeom>
          <a:noFill/>
        </p:spPr>
      </p:pic>
      <p:pic>
        <p:nvPicPr>
          <p:cNvPr id="1026" name="Picture 2" descr="G:\sadis\3d-guys-tools-16035156.jpg"/>
          <p:cNvPicPr>
            <a:picLocks noChangeAspect="1" noChangeArrowheads="1"/>
          </p:cNvPicPr>
          <p:nvPr/>
        </p:nvPicPr>
        <p:blipFill>
          <a:blip r:embed="rId3" cstate="print">
            <a:lum bright="10000" contrast="-20000"/>
          </a:blip>
          <a:srcRect t="16860" r="35416" b="20288"/>
          <a:stretch>
            <a:fillRect/>
          </a:stretch>
        </p:blipFill>
        <p:spPr bwMode="auto">
          <a:xfrm>
            <a:off x="457200" y="152400"/>
            <a:ext cx="8229600" cy="1295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  <a:latin typeface="Baskerville Old Face" pitchFamily="18" charset="0"/>
              </a:rPr>
              <a:t>METODOLOGI PENELITIAN</a:t>
            </a:r>
            <a:endParaRPr lang="en-US" dirty="0">
              <a:solidFill>
                <a:srgbClr val="002060"/>
              </a:solidFill>
              <a:latin typeface="Baskerville Old Face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2057400" y="1219200"/>
          <a:ext cx="61722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102" name="Picture 6" descr="G:\background\coklat-tawar (1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38200" y="4267200"/>
            <a:ext cx="1447800" cy="1447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01" name="Picture 5" descr="G:\background\black-chocolate-and-nuts.jpg"/>
          <p:cNvPicPr>
            <a:picLocks noChangeAspect="1" noChangeArrowheads="1"/>
          </p:cNvPicPr>
          <p:nvPr/>
        </p:nvPicPr>
        <p:blipFill>
          <a:blip r:embed="rId9" cstate="print"/>
          <a:srcRect l="55833" t="10000" b="23333"/>
          <a:stretch>
            <a:fillRect/>
          </a:stretch>
        </p:blipFill>
        <p:spPr bwMode="auto">
          <a:xfrm>
            <a:off x="65532" y="3048000"/>
            <a:ext cx="1534668" cy="1447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00" name="Picture 4" descr="G:\background\black-chocolate-and-nuts.jpg"/>
          <p:cNvPicPr>
            <a:picLocks noChangeAspect="1" noChangeArrowheads="1"/>
          </p:cNvPicPr>
          <p:nvPr/>
        </p:nvPicPr>
        <p:blipFill>
          <a:blip r:embed="rId10" cstate="print"/>
          <a:srcRect t="8667" r="60000" b="23333"/>
          <a:stretch>
            <a:fillRect/>
          </a:stretch>
        </p:blipFill>
        <p:spPr bwMode="auto">
          <a:xfrm>
            <a:off x="685800" y="1676400"/>
            <a:ext cx="1524000" cy="154305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103" name="Picture 7" descr="G:\background\giphy (2).gif"/>
          <p:cNvPicPr>
            <a:picLocks noChangeAspect="1" noChangeArrowheads="1" noCrop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264400" y="1295400"/>
            <a:ext cx="1879600" cy="381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 descr="G:\sadis\3D-Box-Powerpoint-Template-Background-for-Powerpoint-Templat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6417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Studi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Literatur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D:\UB\MK\LCEN 2014\sh1p_temp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2286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 descr="D:\UB\MK\LCEN 2014\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219200"/>
            <a:ext cx="2133600" cy="1831498"/>
          </a:xfrm>
          <a:prstGeom prst="rect">
            <a:avLst/>
          </a:prstGeom>
          <a:noFill/>
        </p:spPr>
      </p:pic>
      <p:pic>
        <p:nvPicPr>
          <p:cNvPr id="2058" name="Picture 10" descr="D:\UB\MK\LCEN 2014\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09800" y="2819400"/>
            <a:ext cx="2029550" cy="1859634"/>
          </a:xfrm>
          <a:prstGeom prst="rect">
            <a:avLst/>
          </a:prstGeom>
          <a:noFill/>
        </p:spPr>
      </p:pic>
      <p:pic>
        <p:nvPicPr>
          <p:cNvPr id="2060" name="Picture 12" descr="D:\UB\MK\LCEN 2014\4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89873" y="4648475"/>
            <a:ext cx="2260318" cy="2425397"/>
          </a:xfrm>
          <a:prstGeom prst="rect">
            <a:avLst/>
          </a:prstGeom>
          <a:noFill/>
        </p:spPr>
      </p:pic>
      <p:pic>
        <p:nvPicPr>
          <p:cNvPr id="2061" name="Picture 13" descr="D:\UB\MK\LCEN 2014\Untitled-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2400" y="4864349"/>
            <a:ext cx="2768254" cy="1993651"/>
          </a:xfrm>
          <a:prstGeom prst="rect">
            <a:avLst/>
          </a:prstGeom>
          <a:noFill/>
        </p:spPr>
      </p:pic>
      <p:pic>
        <p:nvPicPr>
          <p:cNvPr id="2062" name="Picture 14" descr="D:\UB\MK\LCEN 2014\Untitled-4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03110" y="2971800"/>
            <a:ext cx="2640890" cy="169598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52400" y="602107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LM35 </a:t>
            </a:r>
            <a:r>
              <a:rPr lang="en-US" dirty="0" err="1" smtClean="0">
                <a:solidFill>
                  <a:schemeClr val="bg1"/>
                </a:solidFill>
              </a:rPr>
              <a:t>digunakan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sebagai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pendeteksi</a:t>
            </a:r>
            <a:r>
              <a:rPr lang="en-US" dirty="0" smtClean="0">
                <a:solidFill>
                  <a:schemeClr val="bg1"/>
                </a:solidFill>
              </a:rPr>
              <a:t> sensor </a:t>
            </a:r>
            <a:r>
              <a:rPr lang="en-US" dirty="0" err="1" smtClean="0">
                <a:solidFill>
                  <a:schemeClr val="bg1"/>
                </a:solidFill>
              </a:rPr>
              <a:t>panas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400" y="4265906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RTC </a:t>
            </a:r>
            <a:r>
              <a:rPr lang="en-US" dirty="0" err="1" smtClean="0">
                <a:solidFill>
                  <a:schemeClr val="bg1"/>
                </a:solidFill>
              </a:rPr>
              <a:t>digunakan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sebagai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penghitung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waktu</a:t>
            </a:r>
            <a:r>
              <a:rPr lang="en-US" dirty="0" smtClean="0">
                <a:solidFill>
                  <a:schemeClr val="bg1"/>
                </a:solidFill>
              </a:rPr>
              <a:t> (real time)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16437" y="3201071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ATMega16 </a:t>
            </a:r>
            <a:r>
              <a:rPr lang="en-US" dirty="0" err="1" smtClean="0">
                <a:solidFill>
                  <a:schemeClr val="bg1"/>
                </a:solidFill>
              </a:rPr>
              <a:t>digunakan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untuk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memproses</a:t>
            </a:r>
            <a:r>
              <a:rPr lang="en-US" dirty="0" smtClean="0">
                <a:solidFill>
                  <a:schemeClr val="bg1"/>
                </a:solidFill>
              </a:rPr>
              <a:t> input </a:t>
            </a:r>
            <a:r>
              <a:rPr lang="en-US" dirty="0" err="1" smtClean="0">
                <a:solidFill>
                  <a:schemeClr val="bg1"/>
                </a:solidFill>
              </a:rPr>
              <a:t>dan</a:t>
            </a:r>
            <a:r>
              <a:rPr lang="en-US" dirty="0" smtClean="0">
                <a:solidFill>
                  <a:schemeClr val="bg1"/>
                </a:solidFill>
              </a:rPr>
              <a:t>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8095" y="1436586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LCD </a:t>
            </a:r>
            <a:r>
              <a:rPr lang="en-US" dirty="0" err="1" smtClean="0">
                <a:solidFill>
                  <a:schemeClr val="bg1"/>
                </a:solidFill>
              </a:rPr>
              <a:t>digunakan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untuk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menampikan</a:t>
            </a:r>
            <a:r>
              <a:rPr lang="en-US" dirty="0" smtClean="0">
                <a:solidFill>
                  <a:schemeClr val="bg1"/>
                </a:solidFill>
              </a:rPr>
              <a:t> data output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17546" y="5567443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relay digunakan sebagai pemicu dari mikrokontroler ke motor </a:t>
            </a:r>
            <a:r>
              <a:rPr lang="id-ID" dirty="0" smtClean="0">
                <a:solidFill>
                  <a:schemeClr val="bg1"/>
                </a:solidFill>
              </a:rPr>
              <a:t>wiper</a:t>
            </a:r>
            <a:endParaRPr lang="en-US" dirty="0">
              <a:solidFill>
                <a:schemeClr val="bg1"/>
              </a:solidFill>
              <a:effectLst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48157" y="4401400"/>
            <a:ext cx="2243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dirty="0">
                <a:solidFill>
                  <a:schemeClr val="bg1"/>
                </a:solidFill>
              </a:rPr>
              <a:t>motor wiper digunakan untuk dapat menggerakkan pengaduk yang berada di dalam kotak kayu fermentasi</a:t>
            </a:r>
            <a:r>
              <a:rPr lang="id-ID" dirty="0" smtClean="0">
                <a:solidFill>
                  <a:schemeClr val="bg1"/>
                </a:solidFill>
              </a:rPr>
              <a:t>.</a:t>
            </a:r>
            <a:r>
              <a:rPr lang="id-ID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 rot="13797591">
            <a:off x="2985228" y="4357650"/>
            <a:ext cx="468876" cy="1530599"/>
          </a:xfrm>
          <a:prstGeom prst="curvedRightArrow">
            <a:avLst>
              <a:gd name="adj1" fmla="val 26135"/>
              <a:gd name="adj2" fmla="val 103552"/>
              <a:gd name="adj3" fmla="val 25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flipV="1">
            <a:off x="3886200" y="4492601"/>
            <a:ext cx="685996" cy="1222399"/>
          </a:xfrm>
          <a:prstGeom prst="ben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Right Arrow 19"/>
          <p:cNvSpPr/>
          <p:nvPr/>
        </p:nvSpPr>
        <p:spPr>
          <a:xfrm rot="6996752" flipV="1">
            <a:off x="2275865" y="1621337"/>
            <a:ext cx="556066" cy="1813862"/>
          </a:xfrm>
          <a:prstGeom prst="curvedRightArrow">
            <a:avLst>
              <a:gd name="adj1" fmla="val 26135"/>
              <a:gd name="adj2" fmla="val 103552"/>
              <a:gd name="adj3" fmla="val 250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>
            <a:off x="3870095" y="2137842"/>
            <a:ext cx="798527" cy="1257884"/>
          </a:xfrm>
          <a:prstGeom prst="bentArrow">
            <a:avLst>
              <a:gd name="adj1" fmla="val 25000"/>
              <a:gd name="adj2" fmla="val 23291"/>
              <a:gd name="adj3" fmla="val 25000"/>
              <a:gd name="adj4" fmla="val 2324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rot="19046423">
            <a:off x="5076423" y="4004219"/>
            <a:ext cx="1590055" cy="571129"/>
          </a:xfrm>
          <a:prstGeom prst="curvedDownArrow">
            <a:avLst>
              <a:gd name="adj1" fmla="val 25000"/>
              <a:gd name="adj2" fmla="val 64072"/>
              <a:gd name="adj3" fmla="val 5125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  <p:bldP spid="14" grpId="0"/>
      <p:bldP spid="15" grpId="0"/>
      <p:bldP spid="16" grpId="0"/>
      <p:bldP spid="5" grpId="0" animBg="1"/>
      <p:bldP spid="6" grpId="0" animBg="1"/>
      <p:bldP spid="20" grpId="0" animBg="1"/>
      <p:bldP spid="21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G:\background\technology-tree-vector-background_426008496_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 descr="G:\background\medium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52400" y="-243840"/>
            <a:ext cx="2057400" cy="74066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3" descr="G:\background\medium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2000" t="3061" b="5102"/>
          <a:stretch>
            <a:fillRect/>
          </a:stretch>
        </p:blipFill>
        <p:spPr bwMode="auto">
          <a:xfrm>
            <a:off x="1447800" y="-228600"/>
            <a:ext cx="533400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3" descr="G:\background\medium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2000" t="3061" b="5102"/>
          <a:stretch>
            <a:fillRect/>
          </a:stretch>
        </p:blipFill>
        <p:spPr bwMode="auto">
          <a:xfrm>
            <a:off x="1600200" y="-76200"/>
            <a:ext cx="533400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3" descr="G:\background\medium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2000" t="3061" b="5102"/>
          <a:stretch>
            <a:fillRect/>
          </a:stretch>
        </p:blipFill>
        <p:spPr bwMode="auto">
          <a:xfrm>
            <a:off x="1752600" y="76200"/>
            <a:ext cx="533400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3" descr="G:\background\medium.jp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l="72000" t="3061" b="5102"/>
          <a:stretch>
            <a:fillRect/>
          </a:stretch>
        </p:blipFill>
        <p:spPr bwMode="auto">
          <a:xfrm>
            <a:off x="1905000" y="228600"/>
            <a:ext cx="533400" cy="7239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1600200" cy="6858000"/>
          </a:xfrm>
        </p:spPr>
        <p:txBody>
          <a:bodyPr vert="wordArtVert" lIns="0" tIns="0" rIns="0" bIns="0" numCol="1" anchor="ctr" anchorCtr="1">
            <a:normAutofit/>
          </a:bodyPr>
          <a:lstStyle/>
          <a:p>
            <a:r>
              <a:rPr lang="en-US" sz="3200" dirty="0" err="1" smtClean="0">
                <a:solidFill>
                  <a:schemeClr val="bg1"/>
                </a:solidFill>
                <a:latin typeface="Algerian" pitchFamily="82" charset="0"/>
              </a:rPr>
              <a:t>Peracangan</a:t>
            </a:r>
            <a:r>
              <a:rPr lang="en-US" sz="3200" dirty="0" smtClean="0">
                <a:solidFill>
                  <a:schemeClr val="bg1"/>
                </a:solidFill>
                <a:latin typeface="Algerian" pitchFamily="82" charset="0"/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  <a:latin typeface="Algerian" pitchFamily="82" charset="0"/>
              </a:rPr>
              <a:t>Alat</a:t>
            </a:r>
            <a:endParaRPr lang="en-US" sz="3200" dirty="0">
              <a:solidFill>
                <a:schemeClr val="bg1"/>
              </a:solidFill>
              <a:latin typeface="Algerian" pitchFamily="82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2209800"/>
            <a:ext cx="2819400" cy="33296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7" name="Picture 16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152400"/>
            <a:ext cx="1524000" cy="21336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343400" y="2133600"/>
            <a:ext cx="2667000" cy="3505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472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6.56799E-7 L 0.2125 -0.3089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Dark Wood youtube background by XxXTomTomXxX"/>
          <p:cNvPicPr>
            <a:picLocks noChangeAspect="1" noChangeArrowheads="1"/>
          </p:cNvPicPr>
          <p:nvPr/>
        </p:nvPicPr>
        <p:blipFill>
          <a:blip r:embed="rId3"/>
          <a:srcRect l="25975" t="898" r="26667" b="65881"/>
          <a:stretch>
            <a:fillRect/>
          </a:stretch>
        </p:blipFill>
        <p:spPr bwMode="auto">
          <a:xfrm flipH="1">
            <a:off x="0" y="0"/>
            <a:ext cx="9144000" cy="5715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2" descr="Dark Wood youtube background by XxXTomTomXxX"/>
          <p:cNvPicPr>
            <a:picLocks noChangeAspect="1" noChangeArrowheads="1"/>
          </p:cNvPicPr>
          <p:nvPr/>
        </p:nvPicPr>
        <p:blipFill>
          <a:blip r:embed="rId3"/>
          <a:srcRect l="26514" t="25201" r="41664" b="66645"/>
          <a:stretch>
            <a:fillRect/>
          </a:stretch>
        </p:blipFill>
        <p:spPr bwMode="auto">
          <a:xfrm flipH="1">
            <a:off x="0" y="4114800"/>
            <a:ext cx="9144000" cy="2819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2286000" cy="1143000"/>
          </a:xfrm>
        </p:spPr>
        <p:txBody>
          <a:bodyPr/>
          <a:lstStyle/>
          <a:p>
            <a:r>
              <a:rPr lang="en-US" dirty="0" err="1" smtClean="0"/>
              <a:t>Hasil</a:t>
            </a:r>
            <a:endParaRPr lang="en-US" dirty="0"/>
          </a:p>
        </p:txBody>
      </p:sp>
      <p:pic>
        <p:nvPicPr>
          <p:cNvPr id="21507" name="Picture 3" descr="E:\UB\MK\LCEN 2014\lcen\IMG_20150424_1144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419600"/>
            <a:ext cx="2362200" cy="177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8" name="Picture 4" descr="E:\UB\MK\LCEN 2014\lcen\IMG_20150424_12325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4800600"/>
            <a:ext cx="23622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09" name="Picture 5" descr="E:\UB\MK\LCEN 2014\lcen\IMG_20150424_13542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4419600"/>
            <a:ext cx="2362200" cy="1771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10" name="Picture 6" descr="E:\UB\MK\LCEN 2014\lcen\IMG_20150424_135820.jpg"/>
          <p:cNvPicPr>
            <a:picLocks noChangeAspect="1" noChangeArrowheads="1"/>
          </p:cNvPicPr>
          <p:nvPr/>
        </p:nvPicPr>
        <p:blipFill>
          <a:blip r:embed="rId7" cstate="print"/>
          <a:srcRect r="-3125" b="12500"/>
          <a:stretch>
            <a:fillRect/>
          </a:stretch>
        </p:blipFill>
        <p:spPr bwMode="auto">
          <a:xfrm>
            <a:off x="6553200" y="4724400"/>
            <a:ext cx="2438400" cy="1752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511" name="Picture 7" descr="E:\UB\MK\LCEN 2014\lcen\IMG_20150426_135447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3850" y="1066800"/>
            <a:ext cx="2114550" cy="2819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PT LCEN Smart Box Cacao Fermentation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9"/>
          <a:stretch>
            <a:fillRect/>
          </a:stretch>
        </p:blipFill>
        <p:spPr>
          <a:xfrm>
            <a:off x="2819400" y="457200"/>
            <a:ext cx="63246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4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G:\background\_34-46162.jpg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 rot="5400000" flipH="1" flipV="1">
            <a:off x="3619502" y="1714498"/>
            <a:ext cx="1904999" cy="9144003"/>
          </a:xfrm>
          <a:prstGeom prst="rect">
            <a:avLst/>
          </a:prstGeom>
          <a:noFill/>
        </p:spPr>
      </p:pic>
      <p:pic>
        <p:nvPicPr>
          <p:cNvPr id="18" name="Picture 2" descr="G:\background\_34-46162.jpg"/>
          <p:cNvPicPr>
            <a:picLocks noChangeAspect="1" noChangeArrowheads="1"/>
          </p:cNvPicPr>
          <p:nvPr/>
        </p:nvPicPr>
        <p:blipFill>
          <a:blip r:embed="rId3">
            <a:lum bright="20000"/>
          </a:blip>
          <a:srcRect/>
          <a:stretch>
            <a:fillRect/>
          </a:stretch>
        </p:blipFill>
        <p:spPr bwMode="auto">
          <a:xfrm rot="5400000">
            <a:off x="3543301" y="-3543301"/>
            <a:ext cx="2057401" cy="914400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Cara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Alat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41969923"/>
              </p:ext>
            </p:extLst>
          </p:nvPr>
        </p:nvGraphicFramePr>
        <p:xfrm>
          <a:off x="2661959" y="2271350"/>
          <a:ext cx="3284077" cy="4110282"/>
        </p:xfrm>
        <a:graphic>
          <a:graphicData uri="http://schemas.openxmlformats.org/presentationml/2006/ole">
            <p:oleObj spid="_x0000_s1046" name="Unknown" r:id="rId4" imgW="3794829" imgH="4745972" progId="">
              <p:embed/>
            </p:oleObj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980919922"/>
              </p:ext>
            </p:extLst>
          </p:nvPr>
        </p:nvGraphicFramePr>
        <p:xfrm>
          <a:off x="2916520" y="2362200"/>
          <a:ext cx="2833018" cy="3928583"/>
        </p:xfrm>
        <a:graphic>
          <a:graphicData uri="http://schemas.openxmlformats.org/presentationml/2006/ole">
            <p:oleObj spid="_x0000_s1047" name="Unknown" r:id="rId5" imgW="3202039" imgH="4440137" progId="">
              <p:embed/>
            </p:oleObj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1038471975"/>
              </p:ext>
            </p:extLst>
          </p:nvPr>
        </p:nvGraphicFramePr>
        <p:xfrm>
          <a:off x="1513157" y="1227020"/>
          <a:ext cx="5954443" cy="5554780"/>
        </p:xfrm>
        <a:graphic>
          <a:graphicData uri="http://schemas.openxmlformats.org/presentationml/2006/ole">
            <p:oleObj spid="_x0000_s1048" name="Unknown" r:id="rId6" imgW="7001186" imgH="6530773" progId="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72715476"/>
              </p:ext>
            </p:extLst>
          </p:nvPr>
        </p:nvGraphicFramePr>
        <p:xfrm>
          <a:off x="4876800" y="2286000"/>
          <a:ext cx="4143198" cy="3445720"/>
        </p:xfrm>
        <a:graphic>
          <a:graphicData uri="http://schemas.openxmlformats.org/presentationml/2006/ole">
            <p:oleObj spid="_x0000_s1049" name="Unknown" r:id="rId7" imgW="4842720" imgH="4027680" progId="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036558026"/>
              </p:ext>
            </p:extLst>
          </p:nvPr>
        </p:nvGraphicFramePr>
        <p:xfrm>
          <a:off x="491942" y="2271350"/>
          <a:ext cx="3284077" cy="4109540"/>
        </p:xfrm>
        <a:graphic>
          <a:graphicData uri="http://schemas.openxmlformats.org/presentationml/2006/ole">
            <p:oleObj spid="_x0000_s1050" name="Unknown" r:id="rId8" imgW="3794829" imgH="4745972" progId="">
              <p:embed/>
            </p:oleObj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254284" y="3048000"/>
            <a:ext cx="3508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T1 : 35 C	</a:t>
            </a:r>
            <a:r>
              <a:rPr lang="en-US" dirty="0"/>
              <a:t>	</a:t>
            </a:r>
            <a:r>
              <a:rPr lang="en-US" dirty="0" smtClean="0"/>
              <a:t>            T2 : 37 C</a:t>
            </a:r>
          </a:p>
          <a:p>
            <a:r>
              <a:rPr lang="en-US" dirty="0" smtClean="0"/>
              <a:t>00 : 00 : 01	             HARI : 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57800" y="3048000"/>
            <a:ext cx="3508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T1 : 50 C	</a:t>
            </a:r>
            <a:r>
              <a:rPr lang="en-US" dirty="0"/>
              <a:t>	</a:t>
            </a:r>
            <a:r>
              <a:rPr lang="en-US" dirty="0" smtClean="0"/>
              <a:t>            T2 : 48 C</a:t>
            </a:r>
          </a:p>
          <a:p>
            <a:r>
              <a:rPr lang="en-US" dirty="0" smtClean="0"/>
              <a:t>19 : 28 : 42	             HARI : 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57800" y="3048000"/>
            <a:ext cx="3508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T1 : 43 C	</a:t>
            </a:r>
            <a:r>
              <a:rPr lang="en-US" dirty="0"/>
              <a:t>	</a:t>
            </a:r>
            <a:r>
              <a:rPr lang="en-US" dirty="0" smtClean="0"/>
              <a:t>            T2 : 41 C</a:t>
            </a:r>
          </a:p>
          <a:p>
            <a:r>
              <a:rPr lang="en-US" dirty="0" smtClean="0"/>
              <a:t>23 : 59 : 59	             HARI : 5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181600" y="3048000"/>
            <a:ext cx="350871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   PROSES SELESAI</a:t>
            </a:r>
          </a:p>
          <a:p>
            <a:r>
              <a:rPr lang="en-US" dirty="0" smtClean="0"/>
              <a:t>	             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13307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2"/>
      <p:bldP spid="15" grpId="0"/>
      <p:bldP spid="15" grpId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G:\background\_34-46162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 rot="5400000" flipH="1" flipV="1">
            <a:off x="3009900" y="800100"/>
            <a:ext cx="3124199" cy="9144000"/>
          </a:xfrm>
          <a:prstGeom prst="rect">
            <a:avLst/>
          </a:prstGeom>
          <a:noFill/>
        </p:spPr>
      </p:pic>
      <p:pic>
        <p:nvPicPr>
          <p:cNvPr id="4" name="Picture 2" descr="G:\background\_34-46162.jpg"/>
          <p:cNvPicPr>
            <a:picLocks noChangeAspect="1" noChangeArrowheads="1"/>
          </p:cNvPicPr>
          <p:nvPr/>
        </p:nvPicPr>
        <p:blipFill>
          <a:blip r:embed="rId2">
            <a:lum bright="20000"/>
          </a:blip>
          <a:srcRect/>
          <a:stretch>
            <a:fillRect/>
          </a:stretch>
        </p:blipFill>
        <p:spPr bwMode="auto">
          <a:xfrm rot="5400000">
            <a:off x="3009900" y="-3009900"/>
            <a:ext cx="3124199" cy="9144000"/>
          </a:xfrm>
          <a:prstGeom prst="rect">
            <a:avLst/>
          </a:prstGeom>
          <a:noFill/>
        </p:spPr>
      </p:pic>
      <p:pic>
        <p:nvPicPr>
          <p:cNvPr id="20483" name="Picture 3" descr="E:\UB\MK\LCEN 2014\lcen\P_20150422_2318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0799058">
            <a:off x="216125" y="2302955"/>
            <a:ext cx="3048000" cy="2228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76200"/>
            <a:ext cx="42672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Tempat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2">
                    <a:lumMod val="50000"/>
                  </a:schemeClr>
                </a:solidFill>
              </a:rPr>
              <a:t>Penelitian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838200"/>
            <a:ext cx="3429000" cy="533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Lab.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Elektronika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Teknik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Elektro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Universitas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Brawijaya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482" name="Picture 2" descr="E:\UB\MK\LCEN 2014\lcen\P_20150421_2348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18336">
            <a:off x="2189604" y="1519243"/>
            <a:ext cx="2386013" cy="42418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84" name="Picture 4" descr="E:\UB\MK\LCEN 2014\lcen\IMG_20150423_1032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1035572">
            <a:off x="5155322" y="1655993"/>
            <a:ext cx="2724150" cy="3632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485" name="Picture 5" descr="E:\UB\MK\LCEN 2014\lcen\IMG_20150423_110127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1151248">
            <a:off x="5701809" y="3774765"/>
            <a:ext cx="3124200" cy="234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334000" y="838200"/>
            <a:ext cx="3429000" cy="5334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Kampung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Coklat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Blitar</a:t>
            </a:r>
            <a:r>
              <a:rPr kumimoji="0" lang="en-U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aseline="0" dirty="0" err="1" smtClean="0">
                <a:solidFill>
                  <a:schemeClr val="tx1"/>
                </a:solidFill>
              </a:rPr>
              <a:t>Jawa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Timur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181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04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2733</TotalTime>
  <Words>571</Words>
  <Application>Microsoft Office PowerPoint</Application>
  <PresentationFormat>On-screen Show (4:3)</PresentationFormat>
  <Paragraphs>110</Paragraphs>
  <Slides>13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Office Theme</vt:lpstr>
      <vt:lpstr>Unknown</vt:lpstr>
      <vt:lpstr>“Smart Box Kakao Fermentation” Sebagai Rancang Bangun Kotak Fermentasi Biji Kakao  Berbasis Mikrokontroler untuk Meningkatkan Hasil Fermentasi</vt:lpstr>
      <vt:lpstr>Latar Belakang</vt:lpstr>
      <vt:lpstr>TUJUAN</vt:lpstr>
      <vt:lpstr>METODOLOGI PENELITIAN</vt:lpstr>
      <vt:lpstr>Studi Literatur</vt:lpstr>
      <vt:lpstr>Peracangan Alat</vt:lpstr>
      <vt:lpstr>Hasil</vt:lpstr>
      <vt:lpstr>Cara Kerja Alat</vt:lpstr>
      <vt:lpstr>Tempat Penelitian</vt:lpstr>
      <vt:lpstr>Tanpa Fermentasi</vt:lpstr>
      <vt:lpstr>Tanpa Fermentasi</vt:lpstr>
      <vt:lpstr>Slide 12</vt:lpstr>
      <vt:lpstr>Kesimpulan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“Smart Box Cacao Fermentation” Sebagai Rancang Bangun Kotak Fermentasi Biji Kakao  Berbasis Mikrokontroler untuk Meningkatkan Hasil Fermentasi</dc:title>
  <dc:creator>Tito</dc:creator>
  <cp:lastModifiedBy>win7</cp:lastModifiedBy>
  <cp:revision>93</cp:revision>
  <dcterms:created xsi:type="dcterms:W3CDTF">2015-04-07T16:42:12Z</dcterms:created>
  <dcterms:modified xsi:type="dcterms:W3CDTF">2015-05-06T17:35:04Z</dcterms:modified>
</cp:coreProperties>
</file>